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5" r:id="rId3"/>
    <p:sldId id="286" r:id="rId4"/>
    <p:sldId id="260" r:id="rId5"/>
    <p:sldId id="262" r:id="rId6"/>
    <p:sldId id="280" r:id="rId7"/>
    <p:sldId id="266" r:id="rId8"/>
    <p:sldId id="270" r:id="rId9"/>
    <p:sldId id="275" r:id="rId10"/>
    <p:sldId id="282" r:id="rId11"/>
    <p:sldId id="283" r:id="rId12"/>
    <p:sldId id="284" r:id="rId13"/>
    <p:sldId id="287" r:id="rId14"/>
    <p:sldId id="279" r:id="rId15"/>
    <p:sldId id="276" r:id="rId16"/>
    <p:sldId id="264" r:id="rId17"/>
    <p:sldId id="272" r:id="rId18"/>
    <p:sldId id="268" r:id="rId19"/>
    <p:sldId id="269" r:id="rId20"/>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396282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145424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37243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1582912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286556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2704990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363182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2055651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252824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1571718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2E2E03-E9FE-4461-871C-EEEEDB8A85F1}" type="datetimeFigureOut">
              <a:rPr lang="es-AR" smtClean="0"/>
              <a:t>02/05/2019</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99F9A79D-0DEF-4D28-AC52-E21DD096C1D2}" type="slidenum">
              <a:rPr lang="es-AR" smtClean="0"/>
              <a:t>‹Nº›</a:t>
            </a:fld>
            <a:endParaRPr lang="es-AR"/>
          </a:p>
        </p:txBody>
      </p:sp>
    </p:spTree>
    <p:extLst>
      <p:ext uri="{BB962C8B-B14F-4D97-AF65-F5344CB8AC3E}">
        <p14:creationId xmlns:p14="http://schemas.microsoft.com/office/powerpoint/2010/main" val="521151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E2E03-E9FE-4461-871C-EEEEDB8A85F1}" type="datetimeFigureOut">
              <a:rPr lang="es-AR" smtClean="0"/>
              <a:t>02/05/2019</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9A79D-0DEF-4D28-AC52-E21DD096C1D2}" type="slidenum">
              <a:rPr lang="es-AR" smtClean="0"/>
              <a:t>‹Nº›</a:t>
            </a:fld>
            <a:endParaRPr lang="es-AR"/>
          </a:p>
        </p:txBody>
      </p:sp>
    </p:spTree>
    <p:extLst>
      <p:ext uri="{BB962C8B-B14F-4D97-AF65-F5344CB8AC3E}">
        <p14:creationId xmlns:p14="http://schemas.microsoft.com/office/powerpoint/2010/main" val="26529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6" name="5 Rectángulo"/>
          <p:cNvSpPr/>
          <p:nvPr/>
        </p:nvSpPr>
        <p:spPr>
          <a:xfrm>
            <a:off x="228600" y="1349425"/>
            <a:ext cx="8686800" cy="4154984"/>
          </a:xfrm>
          <a:prstGeom prst="rect">
            <a:avLst/>
          </a:prstGeom>
        </p:spPr>
        <p:txBody>
          <a:bodyPr wrap="square">
            <a:spAutoFit/>
          </a:bodyPr>
          <a:lstStyle/>
          <a:p>
            <a:pPr algn="ctr">
              <a:defRPr/>
            </a:pPr>
            <a:endParaRPr lang="es-ES" sz="2400" b="1" u="sng" dirty="0" smtClean="0">
              <a:latin typeface="Arial Narrow" panose="020B0606020202030204" pitchFamily="34" charset="0"/>
              <a:cs typeface="Arial" pitchFamily="34" charset="0"/>
            </a:endParaRPr>
          </a:p>
          <a:p>
            <a:pPr algn="ctr">
              <a:defRPr/>
            </a:pPr>
            <a:r>
              <a:rPr lang="es-ES" sz="2400" b="1" u="sng" dirty="0" smtClean="0">
                <a:latin typeface="Arial Narrow" panose="020B0606020202030204" pitchFamily="34" charset="0"/>
                <a:cs typeface="Arial" pitchFamily="34" charset="0"/>
              </a:rPr>
              <a:t>Proyecto </a:t>
            </a:r>
            <a:r>
              <a:rPr lang="es-ES" sz="2400" b="1" u="sng" dirty="0">
                <a:latin typeface="Arial Narrow" panose="020B0606020202030204" pitchFamily="34" charset="0"/>
                <a:cs typeface="Arial" pitchFamily="34" charset="0"/>
              </a:rPr>
              <a:t>PNUD ARG </a:t>
            </a:r>
            <a:r>
              <a:rPr lang="es-ES" sz="2400" b="1" u="sng" dirty="0" smtClean="0">
                <a:latin typeface="Arial Narrow" panose="020B0606020202030204" pitchFamily="34" charset="0"/>
                <a:cs typeface="Arial" pitchFamily="34" charset="0"/>
              </a:rPr>
              <a:t>15/G53</a:t>
            </a:r>
          </a:p>
          <a:p>
            <a:pPr algn="ctr">
              <a:defRPr/>
            </a:pPr>
            <a:endParaRPr lang="es-ES" sz="2400" b="1" u="sng" dirty="0">
              <a:latin typeface="Arial Narrow" panose="020B0606020202030204" pitchFamily="34" charset="0"/>
              <a:cs typeface="Arial" pitchFamily="34" charset="0"/>
            </a:endParaRPr>
          </a:p>
          <a:p>
            <a:pPr algn="ctr">
              <a:defRPr/>
            </a:pPr>
            <a:r>
              <a:rPr lang="es-ES" sz="2400" b="1" dirty="0" smtClean="0">
                <a:latin typeface="Arial Narrow" panose="020B0606020202030204" pitchFamily="34" charset="0"/>
                <a:cs typeface="Arial" pitchFamily="34" charset="0"/>
              </a:rPr>
              <a:t>Incorporación del uso sustentable de la biodiversidad en las prácticas de producción de pequeños productores para proteger la biodiversidad en los bosques de alto valor de conservación en las Ecorregiones Bosque Atlántico, Yungas y Chaco</a:t>
            </a:r>
          </a:p>
          <a:p>
            <a:pPr algn="ctr">
              <a:defRPr/>
            </a:pPr>
            <a:r>
              <a:rPr lang="es-ES" sz="2400" b="1" dirty="0" smtClean="0">
                <a:latin typeface="Arial Narrow" panose="020B0606020202030204" pitchFamily="34" charset="0"/>
                <a:cs typeface="Arial" pitchFamily="34" charset="0"/>
              </a:rPr>
              <a:t>______________________________________________________</a:t>
            </a:r>
          </a:p>
          <a:p>
            <a:pPr algn="ctr">
              <a:defRPr/>
            </a:pPr>
            <a:endParaRPr lang="es-ES" sz="2400" b="1" dirty="0" smtClean="0">
              <a:latin typeface="Arial Narrow" panose="020B0606020202030204" pitchFamily="34" charset="0"/>
              <a:cs typeface="Arial" pitchFamily="34" charset="0"/>
            </a:endParaRPr>
          </a:p>
          <a:p>
            <a:pPr algn="ctr">
              <a:defRPr/>
            </a:pPr>
            <a:endParaRPr lang="es-ES" sz="2400" b="1" dirty="0" smtClean="0">
              <a:latin typeface="Arial Narrow" panose="020B0606020202030204" pitchFamily="34" charset="0"/>
              <a:cs typeface="Arial" pitchFamily="34" charset="0"/>
            </a:endParaRPr>
          </a:p>
          <a:p>
            <a:pPr algn="ctr">
              <a:defRPr/>
            </a:pPr>
            <a:endParaRPr lang="es-ES" sz="2400" b="1" dirty="0">
              <a:solidFill>
                <a:schemeClr val="tx2">
                  <a:lumMod val="75000"/>
                </a:schemeClr>
              </a:solidFill>
              <a:cs typeface="Arial" pitchFamily="34" charset="0"/>
            </a:endParaRPr>
          </a:p>
        </p:txBody>
      </p:sp>
      <p:grpSp>
        <p:nvGrpSpPr>
          <p:cNvPr id="7" name="6 Grupo"/>
          <p:cNvGrpSpPr/>
          <p:nvPr/>
        </p:nvGrpSpPr>
        <p:grpSpPr>
          <a:xfrm>
            <a:off x="0" y="0"/>
            <a:ext cx="9144000" cy="1295401"/>
            <a:chOff x="0" y="762000"/>
            <a:chExt cx="9144000" cy="1295401"/>
          </a:xfrm>
        </p:grpSpPr>
        <p:pic>
          <p:nvPicPr>
            <p:cNvPr id="8" name="7 Imagen" descr="gomabrea.jpg"/>
            <p:cNvPicPr>
              <a:picLocks noChangeAspect="1"/>
            </p:cNvPicPr>
            <p:nvPr/>
          </p:nvPicPr>
          <p:blipFill>
            <a:blip r:embed="rId3" cstate="print"/>
            <a:stretch>
              <a:fillRect/>
            </a:stretch>
          </p:blipFill>
          <p:spPr>
            <a:xfrm>
              <a:off x="0" y="762001"/>
              <a:ext cx="1676400" cy="1295400"/>
            </a:xfrm>
            <a:prstGeom prst="rect">
              <a:avLst/>
            </a:prstGeom>
          </p:spPr>
        </p:pic>
        <p:pic>
          <p:nvPicPr>
            <p:cNvPr id="9" name="8 Imagen" descr="camino-de-yungas-que-une-salta-con-jujuy-la-antigua-ruta-9-que-le-dicen.jpg"/>
            <p:cNvPicPr>
              <a:picLocks noChangeAspect="1"/>
            </p:cNvPicPr>
            <p:nvPr/>
          </p:nvPicPr>
          <p:blipFill>
            <a:blip r:embed="rId4" cstate="print"/>
            <a:stretch>
              <a:fillRect/>
            </a:stretch>
          </p:blipFill>
          <p:spPr>
            <a:xfrm>
              <a:off x="4324350" y="762000"/>
              <a:ext cx="1657350" cy="1295401"/>
            </a:xfrm>
            <a:prstGeom prst="rect">
              <a:avLst/>
            </a:prstGeom>
          </p:spPr>
        </p:pic>
        <p:pic>
          <p:nvPicPr>
            <p:cNvPr id="10" name="9 Imagen" descr="Abejas-meliponas-en-Cuba-200x300.jpg"/>
            <p:cNvPicPr>
              <a:picLocks noChangeAspect="1"/>
            </p:cNvPicPr>
            <p:nvPr/>
          </p:nvPicPr>
          <p:blipFill>
            <a:blip r:embed="rId5" cstate="print"/>
            <a:stretch>
              <a:fillRect/>
            </a:stretch>
          </p:blipFill>
          <p:spPr>
            <a:xfrm flipH="1">
              <a:off x="3486150" y="762001"/>
              <a:ext cx="838200" cy="1295400"/>
            </a:xfrm>
            <a:prstGeom prst="rect">
              <a:avLst/>
            </a:prstGeom>
          </p:spPr>
        </p:pic>
        <p:pic>
          <p:nvPicPr>
            <p:cNvPr id="11" name="10 Imagen" descr="indexeew.jpg"/>
            <p:cNvPicPr>
              <a:picLocks noChangeAspect="1"/>
            </p:cNvPicPr>
            <p:nvPr/>
          </p:nvPicPr>
          <p:blipFill>
            <a:blip r:embed="rId6" cstate="print"/>
            <a:stretch>
              <a:fillRect/>
            </a:stretch>
          </p:blipFill>
          <p:spPr>
            <a:xfrm>
              <a:off x="1676400" y="762001"/>
              <a:ext cx="1828800" cy="1295400"/>
            </a:xfrm>
            <a:prstGeom prst="rect">
              <a:avLst/>
            </a:prstGeom>
          </p:spPr>
        </p:pic>
        <p:pic>
          <p:nvPicPr>
            <p:cNvPr id="12" name="11 Imagen" descr="chaguar-plant.jpg"/>
            <p:cNvPicPr>
              <a:picLocks noChangeAspect="1"/>
            </p:cNvPicPr>
            <p:nvPr/>
          </p:nvPicPr>
          <p:blipFill>
            <a:blip r:embed="rId7" cstate="print"/>
            <a:stretch>
              <a:fillRect/>
            </a:stretch>
          </p:blipFill>
          <p:spPr>
            <a:xfrm>
              <a:off x="7416800" y="762000"/>
              <a:ext cx="1727200" cy="1295400"/>
            </a:xfrm>
            <a:prstGeom prst="rect">
              <a:avLst/>
            </a:prstGeom>
          </p:spPr>
        </p:pic>
        <p:pic>
          <p:nvPicPr>
            <p:cNvPr id="13" name="12 Imagen" descr="Tejiendo-con-Chaguar-02.jpg"/>
            <p:cNvPicPr>
              <a:picLocks noChangeAspect="1"/>
            </p:cNvPicPr>
            <p:nvPr/>
          </p:nvPicPr>
          <p:blipFill>
            <a:blip r:embed="rId8" cstate="print"/>
            <a:stretch>
              <a:fillRect/>
            </a:stretch>
          </p:blipFill>
          <p:spPr>
            <a:xfrm>
              <a:off x="5943600" y="762000"/>
              <a:ext cx="1828800" cy="1295400"/>
            </a:xfrm>
            <a:prstGeom prst="rect">
              <a:avLst/>
            </a:prstGeom>
          </p:spPr>
        </p:pic>
      </p:grpSp>
      <p:pic>
        <p:nvPicPr>
          <p:cNvPr id="14" name="Shape 164"/>
          <p:cNvPicPr preferRelativeResize="0"/>
          <p:nvPr/>
        </p:nvPicPr>
        <p:blipFill rotWithShape="1">
          <a:blip r:embed="rId9" cstate="email">
            <a:alphaModFix/>
          </a:blip>
          <a:srcRect/>
          <a:stretch/>
        </p:blipFill>
        <p:spPr>
          <a:xfrm>
            <a:off x="5943600" y="6040156"/>
            <a:ext cx="3194751" cy="873799"/>
          </a:xfrm>
          <a:prstGeom prst="rect">
            <a:avLst/>
          </a:prstGeom>
          <a:noFill/>
          <a:ln>
            <a:noFill/>
          </a:ln>
        </p:spPr>
      </p:pic>
      <p:pic>
        <p:nvPicPr>
          <p:cNvPr id="15" name="14 Imagen" descr="logo ecologia.png"/>
          <p:cNvPicPr>
            <a:picLocks noChangeAspect="1"/>
          </p:cNvPicPr>
          <p:nvPr/>
        </p:nvPicPr>
        <p:blipFill>
          <a:blip r:embed="rId10" cstate="print"/>
          <a:stretch>
            <a:fillRect/>
          </a:stretch>
        </p:blipFill>
        <p:spPr>
          <a:xfrm>
            <a:off x="2771799" y="6131355"/>
            <a:ext cx="3096345" cy="693446"/>
          </a:xfrm>
          <a:prstGeom prst="rect">
            <a:avLst/>
          </a:prstGeom>
        </p:spPr>
      </p:pic>
      <p:pic>
        <p:nvPicPr>
          <p:cNvPr id="17" name="16 Imagen" descr="LOGO FMAM 2.jpg"/>
          <p:cNvPicPr>
            <a:picLocks noChangeAspect="1"/>
          </p:cNvPicPr>
          <p:nvPr/>
        </p:nvPicPr>
        <p:blipFill>
          <a:blip r:embed="rId11" cstate="print"/>
          <a:stretch>
            <a:fillRect/>
          </a:stretch>
        </p:blipFill>
        <p:spPr>
          <a:xfrm>
            <a:off x="1582688" y="6153447"/>
            <a:ext cx="1008112" cy="672075"/>
          </a:xfrm>
          <a:prstGeom prst="rect">
            <a:avLst/>
          </a:prstGeom>
        </p:spPr>
      </p:pic>
      <p:pic>
        <p:nvPicPr>
          <p:cNvPr id="19" name="18 Imagen" descr="image001 (2).png"/>
          <p:cNvPicPr>
            <a:picLocks noChangeAspect="1"/>
          </p:cNvPicPr>
          <p:nvPr/>
        </p:nvPicPr>
        <p:blipFill>
          <a:blip r:embed="rId12" cstate="print"/>
          <a:stretch>
            <a:fillRect/>
          </a:stretch>
        </p:blipFill>
        <p:spPr>
          <a:xfrm>
            <a:off x="348543" y="6153446"/>
            <a:ext cx="1055105" cy="704553"/>
          </a:xfrm>
          <a:prstGeom prst="rect">
            <a:avLst/>
          </a:prstGeom>
        </p:spPr>
      </p:pic>
    </p:spTree>
    <p:extLst>
      <p:ext uri="{BB962C8B-B14F-4D97-AF65-F5344CB8AC3E}">
        <p14:creationId xmlns:p14="http://schemas.microsoft.com/office/powerpoint/2010/main" val="1628089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1" y="476672"/>
            <a:ext cx="8304562" cy="3662541"/>
          </a:xfrm>
          <a:prstGeom prst="rect">
            <a:avLst/>
          </a:prstGeom>
          <a:noFill/>
        </p:spPr>
        <p:txBody>
          <a:bodyPr wrap="square" rtlCol="0">
            <a:spAutoFit/>
          </a:bodyPr>
          <a:lstStyle/>
          <a:p>
            <a:r>
              <a:rPr lang="es-AR" sz="2400" b="1" dirty="0" smtClean="0">
                <a:latin typeface="Arial Narrow" panose="020B0606020202030204" pitchFamily="34" charset="0"/>
              </a:rPr>
              <a:t>PALMITO</a:t>
            </a:r>
          </a:p>
          <a:p>
            <a:pPr algn="r"/>
            <a:r>
              <a:rPr lang="es-AR" sz="1600" b="1" i="1" dirty="0" smtClean="0">
                <a:solidFill>
                  <a:schemeClr val="bg1"/>
                </a:solidFill>
                <a:latin typeface="Arial Narrow" panose="020B0606020202030204" pitchFamily="34" charset="0"/>
              </a:rPr>
              <a:t>(Euterpe </a:t>
            </a:r>
            <a:r>
              <a:rPr lang="es-AR" sz="1600" b="1" i="1" dirty="0" err="1" smtClean="0">
                <a:solidFill>
                  <a:schemeClr val="bg1"/>
                </a:solidFill>
                <a:latin typeface="Arial Narrow" panose="020B0606020202030204" pitchFamily="34" charset="0"/>
              </a:rPr>
              <a:t>edulis</a:t>
            </a:r>
            <a:r>
              <a:rPr lang="es-AR" sz="1600" b="1" i="1" dirty="0" smtClean="0">
                <a:solidFill>
                  <a:schemeClr val="bg1"/>
                </a:solidFill>
                <a:latin typeface="Arial Narrow" panose="020B0606020202030204" pitchFamily="34" charset="0"/>
              </a:rPr>
              <a:t>)</a:t>
            </a:r>
            <a:endParaRPr lang="es-AR" sz="1600" b="1" dirty="0">
              <a:latin typeface="Arial Narrow" panose="020B0606020202030204" pitchFamily="34" charset="0"/>
            </a:endParaRPr>
          </a:p>
          <a:p>
            <a:endParaRPr lang="es-AR" b="1" dirty="0">
              <a:latin typeface="Arial Narrow" panose="020B0606020202030204" pitchFamily="34" charset="0"/>
              <a:cs typeface="Arial" pitchFamily="34" charset="0"/>
            </a:endParaRPr>
          </a:p>
          <a:p>
            <a:r>
              <a:rPr lang="es-AR" b="1" dirty="0" smtClean="0">
                <a:latin typeface="Arial Narrow" panose="020B0606020202030204" pitchFamily="34" charset="0"/>
                <a:cs typeface="Arial" pitchFamily="34" charset="0"/>
              </a:rPr>
              <a:t>RELEVAMIENTO SOBRE USO TRADICIONAL Y APROVECHAMIENTO DE SEMILLA CON FINES ORNAMENTALES Y DESTINO COMERCIAL – PROTOCOLO DE USB – USO EXPERIMENTAL DE PULPA – CAPACITACIÓN - (PROX. DESARROLLO DE PRODUCTO, ESQUEMA DE COMERCIALIZACIÓN, PLAN DE MANEJO LBN)</a:t>
            </a:r>
            <a:r>
              <a:rPr lang="es-AR" sz="2000" b="1" dirty="0" smtClean="0">
                <a:latin typeface="Arial Narrow" panose="020B0606020202030204" pitchFamily="34" charset="0"/>
                <a:cs typeface="Arial" pitchFamily="34" charset="0"/>
              </a:rPr>
              <a:t>  </a:t>
            </a:r>
            <a:endParaRPr lang="es-AR" sz="2000" b="1" dirty="0">
              <a:latin typeface="Arial Narrow" panose="020B0606020202030204" pitchFamily="34" charset="0"/>
              <a:cs typeface="Arial" pitchFamily="34" charset="0"/>
            </a:endParaRPr>
          </a:p>
          <a:p>
            <a:pPr marL="342900" indent="-342900">
              <a:buFont typeface="Arial" panose="020B0604020202020204" pitchFamily="34" charset="0"/>
              <a:buChar char="•"/>
            </a:pPr>
            <a:endParaRPr lang="es-AR" sz="2000" b="1" dirty="0">
              <a:latin typeface="Arial Narrow" panose="020B0606020202030204" pitchFamily="34" charset="0"/>
              <a:cs typeface="Arial" pitchFamily="34" charset="0"/>
            </a:endParaRPr>
          </a:p>
          <a:p>
            <a:pPr marL="800100" lvl="1" indent="-342900">
              <a:buFont typeface="Arial" panose="020B0604020202020204" pitchFamily="34" charset="0"/>
              <a:buChar char="•"/>
            </a:pPr>
            <a:endParaRPr lang="es-AR" sz="2000" b="1" dirty="0" smtClean="0">
              <a:latin typeface="Arial Narrow" panose="020B0606020202030204" pitchFamily="34" charset="0"/>
              <a:cs typeface="Arial" pitchFamily="34" charset="0"/>
            </a:endParaRPr>
          </a:p>
          <a:p>
            <a:endParaRPr lang="es-AR" sz="2000" b="1" dirty="0">
              <a:latin typeface="Arial Narrow" panose="020B0606020202030204" pitchFamily="34" charset="0"/>
              <a:cs typeface="Arial" pitchFamily="34" charset="0"/>
            </a:endParaRPr>
          </a:p>
          <a:p>
            <a:r>
              <a:rPr lang="es-AR" sz="2000" b="1" dirty="0" smtClean="0">
                <a:latin typeface="Arial Narrow" panose="020B0606020202030204" pitchFamily="34" charset="0"/>
                <a:cs typeface="Arial" pitchFamily="34" charset="0"/>
              </a:rPr>
              <a:t>	 </a:t>
            </a:r>
          </a:p>
          <a:p>
            <a:endParaRPr lang="es-AR" sz="2000" b="1" dirty="0" smtClean="0">
              <a:latin typeface="Arial Narrow" panose="020B0606020202030204" pitchFamily="34" charset="0"/>
            </a:endParaRPr>
          </a:p>
        </p:txBody>
      </p:sp>
      <p:sp>
        <p:nvSpPr>
          <p:cNvPr id="6" name="Rectangle 7"/>
          <p:cNvSpPr>
            <a:spLocks noChangeArrowheads="1"/>
          </p:cNvSpPr>
          <p:nvPr/>
        </p:nvSpPr>
        <p:spPr bwMode="auto">
          <a:xfrm>
            <a:off x="0" y="5270724"/>
            <a:ext cx="4732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altLang="es-AR" sz="900" b="1" i="0" u="none" strike="noStrike" cap="none" normalizeH="0" baseline="0" dirty="0" smtClean="0">
                <a:ln>
                  <a:noFill/>
                </a:ln>
                <a:solidFill>
                  <a:srgbClr val="4F81BD"/>
                </a:solidFill>
                <a:effectLst/>
                <a:latin typeface="Arial" pitchFamily="34" charset="0"/>
                <a:ea typeface="Calibri" pitchFamily="34" charset="0"/>
                <a:cs typeface="Arial" pitchFamily="34" charset="0"/>
              </a:rPr>
              <a:t>         </a:t>
            </a:r>
            <a:endParaRPr kumimoji="0" lang="es-AR" altLang="es-A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7625" y="2891484"/>
            <a:ext cx="244552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91484"/>
            <a:ext cx="3857625" cy="6858000"/>
          </a:xfrm>
          <a:prstGeom prst="rect">
            <a:avLst/>
          </a:prstGeom>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3149" y="2904604"/>
            <a:ext cx="2861850" cy="5087734"/>
          </a:xfrm>
          <a:prstGeom prst="rect">
            <a:avLst/>
          </a:prstGeom>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7625" y="5013176"/>
            <a:ext cx="2445524" cy="326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066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1" y="476672"/>
            <a:ext cx="8304562" cy="3877985"/>
          </a:xfrm>
          <a:prstGeom prst="rect">
            <a:avLst/>
          </a:prstGeom>
          <a:noFill/>
        </p:spPr>
        <p:txBody>
          <a:bodyPr wrap="square" rtlCol="0">
            <a:spAutoFit/>
          </a:bodyPr>
          <a:lstStyle/>
          <a:p>
            <a:r>
              <a:rPr lang="es-AR" sz="2400" b="1" dirty="0" smtClean="0">
                <a:latin typeface="Arial Narrow" panose="020B0606020202030204" pitchFamily="34" charset="0"/>
              </a:rPr>
              <a:t>PECES ORNAMENTALES</a:t>
            </a:r>
          </a:p>
          <a:p>
            <a:pPr algn="r"/>
            <a:r>
              <a:rPr lang="es-AR" sz="1600" b="1" i="1" dirty="0" smtClean="0">
                <a:solidFill>
                  <a:schemeClr val="bg1"/>
                </a:solidFill>
                <a:latin typeface="Arial Narrow" panose="020B0606020202030204" pitchFamily="34" charset="0"/>
              </a:rPr>
              <a:t>(vieja </a:t>
            </a:r>
            <a:r>
              <a:rPr lang="es-AR" sz="1600" b="1" i="1" dirty="0">
                <a:solidFill>
                  <a:schemeClr val="bg1"/>
                </a:solidFill>
                <a:latin typeface="Arial Narrow" panose="020B0606020202030204" pitchFamily="34" charset="0"/>
              </a:rPr>
              <a:t>de agua y limpiavidrios </a:t>
            </a:r>
            <a:r>
              <a:rPr lang="es-AR" sz="1600" b="1" i="1" dirty="0" smtClean="0">
                <a:solidFill>
                  <a:schemeClr val="bg1"/>
                </a:solidFill>
                <a:latin typeface="Arial Narrow" panose="020B0606020202030204" pitchFamily="34" charset="0"/>
              </a:rPr>
              <a:t>Familia </a:t>
            </a:r>
            <a:r>
              <a:rPr lang="es-AR" sz="1600" b="1" i="1" dirty="0" err="1" smtClean="0">
                <a:solidFill>
                  <a:schemeClr val="bg1"/>
                </a:solidFill>
                <a:latin typeface="Arial Narrow" panose="020B0606020202030204" pitchFamily="34" charset="0"/>
              </a:rPr>
              <a:t>Loricariidae</a:t>
            </a:r>
            <a:r>
              <a:rPr lang="es-AR" sz="1600" b="1" i="1" dirty="0" smtClean="0">
                <a:solidFill>
                  <a:schemeClr val="bg1"/>
                </a:solidFill>
                <a:latin typeface="Arial Narrow" panose="020B0606020202030204" pitchFamily="34" charset="0"/>
              </a:rPr>
              <a:t>, chanchita </a:t>
            </a:r>
            <a:r>
              <a:rPr lang="es-AR" sz="1600" b="1" i="1" dirty="0">
                <a:solidFill>
                  <a:schemeClr val="bg1"/>
                </a:solidFill>
                <a:latin typeface="Arial Narrow" panose="020B0606020202030204" pitchFamily="34" charset="0"/>
              </a:rPr>
              <a:t>y </a:t>
            </a:r>
            <a:r>
              <a:rPr lang="es-AR" sz="1600" b="1" i="1" dirty="0" smtClean="0">
                <a:solidFill>
                  <a:schemeClr val="bg1"/>
                </a:solidFill>
                <a:latin typeface="Arial Narrow" panose="020B0606020202030204" pitchFamily="34" charset="0"/>
              </a:rPr>
              <a:t>cabeza amarga Familia </a:t>
            </a:r>
            <a:r>
              <a:rPr lang="es-AR" sz="1600" b="1" i="1" dirty="0" err="1" smtClean="0">
                <a:solidFill>
                  <a:schemeClr val="bg1"/>
                </a:solidFill>
                <a:latin typeface="Arial Narrow" panose="020B0606020202030204" pitchFamily="34" charset="0"/>
              </a:rPr>
              <a:t>Cichlidae</a:t>
            </a:r>
            <a:r>
              <a:rPr lang="es-AR" sz="1600" b="1" i="1" dirty="0" smtClean="0">
                <a:solidFill>
                  <a:schemeClr val="bg1"/>
                </a:solidFill>
                <a:latin typeface="Arial Narrow" panose="020B0606020202030204" pitchFamily="34" charset="0"/>
              </a:rPr>
              <a:t>, mojarrita Familia </a:t>
            </a:r>
            <a:r>
              <a:rPr lang="es-AR" sz="1600" b="1" i="1" dirty="0" err="1" smtClean="0">
                <a:solidFill>
                  <a:schemeClr val="bg1"/>
                </a:solidFill>
                <a:latin typeface="Arial Narrow" panose="020B0606020202030204" pitchFamily="34" charset="0"/>
              </a:rPr>
              <a:t>Characidae</a:t>
            </a:r>
            <a:r>
              <a:rPr lang="es-AR" sz="1600" b="1" i="1" dirty="0" smtClean="0">
                <a:solidFill>
                  <a:schemeClr val="bg1"/>
                </a:solidFill>
                <a:latin typeface="Arial Narrow" panose="020B0606020202030204" pitchFamily="34" charset="0"/>
              </a:rPr>
              <a:t>, pez </a:t>
            </a:r>
            <a:r>
              <a:rPr lang="es-AR" sz="1600" b="1" i="1" dirty="0">
                <a:solidFill>
                  <a:schemeClr val="bg1"/>
                </a:solidFill>
                <a:latin typeface="Arial Narrow" panose="020B0606020202030204" pitchFamily="34" charset="0"/>
              </a:rPr>
              <a:t>eléctrico o morenita </a:t>
            </a:r>
            <a:r>
              <a:rPr lang="es-AR" sz="1600" b="1" i="1" dirty="0" smtClean="0">
                <a:solidFill>
                  <a:schemeClr val="bg1"/>
                </a:solidFill>
                <a:latin typeface="Arial Narrow" panose="020B0606020202030204" pitchFamily="34" charset="0"/>
              </a:rPr>
              <a:t>Familia </a:t>
            </a:r>
            <a:r>
              <a:rPr lang="es-AR" sz="1600" b="1" i="1" dirty="0" err="1" smtClean="0">
                <a:solidFill>
                  <a:schemeClr val="bg1"/>
                </a:solidFill>
                <a:latin typeface="Arial Narrow" panose="020B0606020202030204" pitchFamily="34" charset="0"/>
              </a:rPr>
              <a:t>Sternopygidae</a:t>
            </a:r>
            <a:r>
              <a:rPr lang="es-AR" sz="1600" b="1" i="1" dirty="0" smtClean="0">
                <a:solidFill>
                  <a:schemeClr val="bg1"/>
                </a:solidFill>
                <a:latin typeface="Arial Narrow" panose="020B0606020202030204" pitchFamily="34" charset="0"/>
              </a:rPr>
              <a:t>, tararira Familia </a:t>
            </a:r>
            <a:r>
              <a:rPr lang="es-AR" sz="1600" b="1" i="1" dirty="0" err="1" smtClean="0">
                <a:solidFill>
                  <a:schemeClr val="bg1"/>
                </a:solidFill>
                <a:latin typeface="Arial Narrow" panose="020B0606020202030204" pitchFamily="34" charset="0"/>
              </a:rPr>
              <a:t>Erythrinidae</a:t>
            </a:r>
            <a:r>
              <a:rPr lang="es-AR" sz="1600" b="1" i="1" dirty="0" smtClean="0">
                <a:solidFill>
                  <a:schemeClr val="bg1"/>
                </a:solidFill>
                <a:latin typeface="Arial Narrow" panose="020B0606020202030204" pitchFamily="34" charset="0"/>
              </a:rPr>
              <a:t>, sabalito Familia </a:t>
            </a:r>
            <a:r>
              <a:rPr lang="es-AR" sz="1600" b="1" i="1" dirty="0" err="1" smtClean="0">
                <a:solidFill>
                  <a:schemeClr val="bg1"/>
                </a:solidFill>
                <a:latin typeface="Arial Narrow" panose="020B0606020202030204" pitchFamily="34" charset="0"/>
              </a:rPr>
              <a:t>Curimatidae</a:t>
            </a:r>
            <a:r>
              <a:rPr lang="es-AR" sz="1600" b="1" i="1" dirty="0" smtClean="0">
                <a:solidFill>
                  <a:schemeClr val="bg1"/>
                </a:solidFill>
                <a:latin typeface="Arial Narrow" panose="020B0606020202030204" pitchFamily="34" charset="0"/>
              </a:rPr>
              <a:t>, boguita Familia </a:t>
            </a:r>
            <a:r>
              <a:rPr lang="es-AR" sz="1600" b="1" i="1" dirty="0" err="1" smtClean="0">
                <a:solidFill>
                  <a:schemeClr val="bg1"/>
                </a:solidFill>
                <a:latin typeface="Arial Narrow" panose="020B0606020202030204" pitchFamily="34" charset="0"/>
              </a:rPr>
              <a:t>Anostomidae</a:t>
            </a:r>
            <a:r>
              <a:rPr lang="es-AR" sz="1600" b="1" i="1" dirty="0" smtClean="0">
                <a:solidFill>
                  <a:schemeClr val="bg1"/>
                </a:solidFill>
                <a:latin typeface="Arial Narrow" panose="020B0606020202030204" pitchFamily="34" charset="0"/>
              </a:rPr>
              <a:t>)</a:t>
            </a:r>
            <a:endParaRPr lang="es-AR" b="1" dirty="0">
              <a:latin typeface="Arial Narrow" panose="020B0606020202030204" pitchFamily="34" charset="0"/>
              <a:cs typeface="Arial" pitchFamily="34" charset="0"/>
            </a:endParaRPr>
          </a:p>
          <a:p>
            <a:endParaRPr lang="es-AR" b="1" dirty="0" smtClean="0">
              <a:latin typeface="Arial Narrow" panose="020B0606020202030204" pitchFamily="34" charset="0"/>
              <a:cs typeface="Arial" pitchFamily="34" charset="0"/>
            </a:endParaRPr>
          </a:p>
          <a:p>
            <a:r>
              <a:rPr lang="es-AR" b="1" dirty="0" smtClean="0">
                <a:latin typeface="Arial Narrow" panose="020B0606020202030204" pitchFamily="34" charset="0"/>
                <a:cs typeface="Arial" pitchFamily="34" charset="0"/>
              </a:rPr>
              <a:t>IDENTIFICACIÓN DE ESPECIES DE INTERÉS – CARACTERIZACIÓN  Y ESTUDIO - </a:t>
            </a:r>
          </a:p>
          <a:p>
            <a:r>
              <a:rPr lang="es-AR" b="1" dirty="0" smtClean="0">
                <a:latin typeface="Arial Narrow" panose="020B0606020202030204" pitchFamily="34" charset="0"/>
                <a:cs typeface="Arial" pitchFamily="34" charset="0"/>
              </a:rPr>
              <a:t>(PROX. DESARROLLO DE PRODUCTO, ESQUEMA DE COMERCIALIZACIÓN, PLAN DE MANEJO LBN)</a:t>
            </a:r>
            <a:r>
              <a:rPr lang="es-AR" sz="2000" b="1" dirty="0" smtClean="0">
                <a:latin typeface="Arial Narrow" panose="020B0606020202030204" pitchFamily="34" charset="0"/>
                <a:cs typeface="Arial" pitchFamily="34" charset="0"/>
              </a:rPr>
              <a:t>  </a:t>
            </a:r>
            <a:endParaRPr lang="es-AR" sz="2000" b="1" dirty="0">
              <a:latin typeface="Arial Narrow" panose="020B0606020202030204" pitchFamily="34" charset="0"/>
              <a:cs typeface="Arial" pitchFamily="34" charset="0"/>
            </a:endParaRPr>
          </a:p>
          <a:p>
            <a:pPr marL="342900" indent="-342900">
              <a:buFont typeface="Arial" panose="020B0604020202020204" pitchFamily="34" charset="0"/>
              <a:buChar char="•"/>
            </a:pPr>
            <a:endParaRPr lang="es-AR" sz="2000" b="1" dirty="0">
              <a:latin typeface="Arial Narrow" panose="020B0606020202030204" pitchFamily="34" charset="0"/>
              <a:cs typeface="Arial" pitchFamily="34" charset="0"/>
            </a:endParaRPr>
          </a:p>
          <a:p>
            <a:pPr marL="800100" lvl="1" indent="-342900">
              <a:buFont typeface="Arial" panose="020B0604020202020204" pitchFamily="34" charset="0"/>
              <a:buChar char="•"/>
            </a:pPr>
            <a:endParaRPr lang="es-AR" sz="2000" b="1" dirty="0" smtClean="0">
              <a:latin typeface="Arial Narrow" panose="020B0606020202030204" pitchFamily="34" charset="0"/>
              <a:cs typeface="Arial" pitchFamily="34" charset="0"/>
            </a:endParaRPr>
          </a:p>
          <a:p>
            <a:endParaRPr lang="es-AR" sz="2000" b="1" dirty="0">
              <a:latin typeface="Arial Narrow" panose="020B0606020202030204" pitchFamily="34" charset="0"/>
              <a:cs typeface="Arial" pitchFamily="34" charset="0"/>
            </a:endParaRPr>
          </a:p>
          <a:p>
            <a:r>
              <a:rPr lang="es-AR" sz="2000" b="1" dirty="0" smtClean="0">
                <a:latin typeface="Arial Narrow" panose="020B0606020202030204" pitchFamily="34" charset="0"/>
                <a:cs typeface="Arial" pitchFamily="34" charset="0"/>
              </a:rPr>
              <a:t>	 </a:t>
            </a:r>
          </a:p>
          <a:p>
            <a:endParaRPr lang="es-AR" sz="2000" b="1" dirty="0" smtClean="0">
              <a:latin typeface="Arial Narrow" panose="020B0606020202030204" pitchFamily="34" charset="0"/>
            </a:endParaRPr>
          </a:p>
        </p:txBody>
      </p:sp>
      <p:sp>
        <p:nvSpPr>
          <p:cNvPr id="6" name="Rectangle 7"/>
          <p:cNvSpPr>
            <a:spLocks noChangeArrowheads="1"/>
          </p:cNvSpPr>
          <p:nvPr/>
        </p:nvSpPr>
        <p:spPr bwMode="auto">
          <a:xfrm>
            <a:off x="0" y="5270724"/>
            <a:ext cx="4732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altLang="es-AR" sz="900" b="1" i="0" u="none" strike="noStrike" cap="none" normalizeH="0" baseline="0" dirty="0" smtClean="0">
                <a:ln>
                  <a:noFill/>
                </a:ln>
                <a:solidFill>
                  <a:srgbClr val="4F81BD"/>
                </a:solidFill>
                <a:effectLst/>
                <a:latin typeface="Arial" pitchFamily="34" charset="0"/>
                <a:ea typeface="Calibri" pitchFamily="34" charset="0"/>
                <a:cs typeface="Arial" pitchFamily="34" charset="0"/>
              </a:rPr>
              <a:t>         </a:t>
            </a:r>
            <a:endParaRPr kumimoji="0" lang="es-AR" altLang="es-A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6" name="Picture 2" descr="Resultado de imagen para peces ornamentales mision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96952"/>
            <a:ext cx="916500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35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1" y="476672"/>
            <a:ext cx="8304562" cy="3385542"/>
          </a:xfrm>
          <a:prstGeom prst="rect">
            <a:avLst/>
          </a:prstGeom>
          <a:noFill/>
        </p:spPr>
        <p:txBody>
          <a:bodyPr wrap="square" rtlCol="0">
            <a:spAutoFit/>
          </a:bodyPr>
          <a:lstStyle/>
          <a:p>
            <a:r>
              <a:rPr lang="es-AR" sz="2400" b="1" dirty="0" smtClean="0">
                <a:latin typeface="Arial Narrow" panose="020B0606020202030204" pitchFamily="34" charset="0"/>
              </a:rPr>
              <a:t>PLANTAS MEDICINALES</a:t>
            </a:r>
          </a:p>
          <a:p>
            <a:pPr algn="r"/>
            <a:r>
              <a:rPr lang="es-AR" sz="1600" b="1" i="1" dirty="0" smtClean="0">
                <a:solidFill>
                  <a:schemeClr val="bg1"/>
                </a:solidFill>
                <a:latin typeface="Arial Narrow" panose="020B0606020202030204" pitchFamily="34" charset="0"/>
              </a:rPr>
              <a:t>(</a:t>
            </a:r>
            <a:r>
              <a:rPr lang="es-AR" sz="1600" b="1" dirty="0" smtClean="0">
                <a:solidFill>
                  <a:schemeClr val="bg1"/>
                </a:solidFill>
                <a:latin typeface="Arial Narrow" panose="020B0606020202030204" pitchFamily="34" charset="0"/>
              </a:rPr>
              <a:t>Carqueja</a:t>
            </a:r>
            <a:r>
              <a:rPr lang="es-AR" sz="1600" b="1" i="1" dirty="0" smtClean="0">
                <a:solidFill>
                  <a:schemeClr val="bg1"/>
                </a:solidFill>
                <a:latin typeface="Arial Narrow" panose="020B0606020202030204" pitchFamily="34" charset="0"/>
              </a:rPr>
              <a:t> </a:t>
            </a:r>
            <a:r>
              <a:rPr lang="es-AR" sz="1600" b="1" i="1" dirty="0" err="1" smtClean="0">
                <a:solidFill>
                  <a:schemeClr val="bg1"/>
                </a:solidFill>
                <a:latin typeface="Arial Narrow" panose="020B0606020202030204" pitchFamily="34" charset="0"/>
              </a:rPr>
              <a:t>Bacharis</a:t>
            </a:r>
            <a:r>
              <a:rPr lang="es-AR" sz="1600" b="1" i="1" dirty="0" smtClean="0">
                <a:solidFill>
                  <a:schemeClr val="bg1"/>
                </a:solidFill>
                <a:latin typeface="Arial Narrow" panose="020B0606020202030204" pitchFamily="34" charset="0"/>
              </a:rPr>
              <a:t> trímera; </a:t>
            </a:r>
            <a:r>
              <a:rPr lang="es-AR" sz="1600" b="1" dirty="0" err="1" smtClean="0">
                <a:solidFill>
                  <a:schemeClr val="bg1"/>
                </a:solidFill>
                <a:latin typeface="Arial Narrow" panose="020B0606020202030204" pitchFamily="34" charset="0"/>
              </a:rPr>
              <a:t>Congorosa</a:t>
            </a:r>
            <a:r>
              <a:rPr lang="es-AR" sz="1600" b="1" dirty="0" smtClean="0">
                <a:solidFill>
                  <a:schemeClr val="bg1"/>
                </a:solidFill>
                <a:latin typeface="Arial Narrow" panose="020B0606020202030204" pitchFamily="34" charset="0"/>
              </a:rPr>
              <a:t> </a:t>
            </a:r>
            <a:r>
              <a:rPr lang="es-AR" sz="1600" b="1" i="1" dirty="0" err="1" smtClean="0">
                <a:solidFill>
                  <a:schemeClr val="bg1"/>
                </a:solidFill>
                <a:latin typeface="Arial Narrow" panose="020B0606020202030204" pitchFamily="34" charset="0"/>
              </a:rPr>
              <a:t>Maytenus</a:t>
            </a:r>
            <a:r>
              <a:rPr lang="es-AR" sz="1600" b="1" i="1" dirty="0" smtClean="0">
                <a:solidFill>
                  <a:schemeClr val="bg1"/>
                </a:solidFill>
                <a:latin typeface="Arial Narrow" panose="020B0606020202030204" pitchFamily="34" charset="0"/>
              </a:rPr>
              <a:t> </a:t>
            </a:r>
            <a:r>
              <a:rPr lang="es-AR" sz="1600" b="1" i="1" dirty="0" err="1" smtClean="0">
                <a:solidFill>
                  <a:schemeClr val="bg1"/>
                </a:solidFill>
                <a:latin typeface="Arial Narrow" panose="020B0606020202030204" pitchFamily="34" charset="0"/>
              </a:rPr>
              <a:t>ilicifolia</a:t>
            </a:r>
            <a:r>
              <a:rPr lang="es-AR" sz="1600" b="1" i="1" dirty="0" smtClean="0">
                <a:solidFill>
                  <a:schemeClr val="bg1"/>
                </a:solidFill>
                <a:latin typeface="Arial Narrow" panose="020B0606020202030204" pitchFamily="34" charset="0"/>
              </a:rPr>
              <a:t>; </a:t>
            </a:r>
            <a:r>
              <a:rPr lang="es-AR" sz="1600" b="1" dirty="0" err="1" smtClean="0">
                <a:solidFill>
                  <a:schemeClr val="bg1"/>
                </a:solidFill>
                <a:latin typeface="Arial Narrow" panose="020B0606020202030204" pitchFamily="34" charset="0"/>
              </a:rPr>
              <a:t>Ambay</a:t>
            </a:r>
            <a:r>
              <a:rPr lang="es-AR" sz="1600" b="1" i="1" dirty="0" smtClean="0">
                <a:solidFill>
                  <a:schemeClr val="bg1"/>
                </a:solidFill>
                <a:latin typeface="Arial Narrow" panose="020B0606020202030204" pitchFamily="34" charset="0"/>
              </a:rPr>
              <a:t> </a:t>
            </a:r>
            <a:r>
              <a:rPr lang="es-AR" sz="1600" b="1" i="1" dirty="0" err="1" smtClean="0">
                <a:solidFill>
                  <a:schemeClr val="bg1"/>
                </a:solidFill>
                <a:latin typeface="Arial Narrow" panose="020B0606020202030204" pitchFamily="34" charset="0"/>
              </a:rPr>
              <a:t>Cecropia</a:t>
            </a:r>
            <a:r>
              <a:rPr lang="es-AR" sz="1600" b="1" i="1" dirty="0" smtClean="0">
                <a:solidFill>
                  <a:schemeClr val="bg1"/>
                </a:solidFill>
                <a:latin typeface="Arial Narrow" panose="020B0606020202030204" pitchFamily="34" charset="0"/>
              </a:rPr>
              <a:t> </a:t>
            </a:r>
            <a:r>
              <a:rPr lang="es-AR" sz="1600" b="1" i="1" dirty="0" err="1" smtClean="0">
                <a:solidFill>
                  <a:schemeClr val="bg1"/>
                </a:solidFill>
                <a:latin typeface="Arial Narrow" panose="020B0606020202030204" pitchFamily="34" charset="0"/>
              </a:rPr>
              <a:t>adenopus</a:t>
            </a:r>
            <a:r>
              <a:rPr lang="es-AR" sz="1600" b="1" i="1" dirty="0" smtClean="0">
                <a:solidFill>
                  <a:schemeClr val="bg1"/>
                </a:solidFill>
                <a:latin typeface="Arial Narrow" panose="020B0606020202030204" pitchFamily="34" charset="0"/>
              </a:rPr>
              <a:t>)</a:t>
            </a:r>
            <a:endParaRPr lang="es-AR" b="1" dirty="0" smtClean="0">
              <a:latin typeface="Arial Narrow" panose="020B0606020202030204" pitchFamily="34" charset="0"/>
              <a:cs typeface="Arial" pitchFamily="34" charset="0"/>
            </a:endParaRPr>
          </a:p>
          <a:p>
            <a:endParaRPr lang="es-AR" b="1" dirty="0" smtClean="0">
              <a:latin typeface="Arial Narrow" panose="020B0606020202030204" pitchFamily="34" charset="0"/>
              <a:cs typeface="Arial" pitchFamily="34" charset="0"/>
            </a:endParaRPr>
          </a:p>
          <a:p>
            <a:r>
              <a:rPr lang="es-AR" b="1" dirty="0" smtClean="0">
                <a:latin typeface="Arial Narrow" panose="020B0606020202030204" pitchFamily="34" charset="0"/>
                <a:cs typeface="Arial" pitchFamily="34" charset="0"/>
              </a:rPr>
              <a:t>IDENTIFICACIÓN DE ESPECIES DE INTERÉS – RELAVAMIENTO A CAMPO – CAPACITACIÓN - (PROX. PROTOCOLO DE USB, DESARROLLO DE PRODUCTO, ESQUEMA DE COMERCIALIZACIÓN, PLAN DE MANEJO LBN)</a:t>
            </a:r>
            <a:r>
              <a:rPr lang="es-AR" sz="2000" b="1" dirty="0" smtClean="0">
                <a:latin typeface="Arial Narrow" panose="020B0606020202030204" pitchFamily="34" charset="0"/>
                <a:cs typeface="Arial" pitchFamily="34" charset="0"/>
              </a:rPr>
              <a:t>  </a:t>
            </a:r>
            <a:endParaRPr lang="es-AR" sz="2000" b="1" dirty="0">
              <a:latin typeface="Arial Narrow" panose="020B0606020202030204" pitchFamily="34" charset="0"/>
              <a:cs typeface="Arial" pitchFamily="34" charset="0"/>
            </a:endParaRPr>
          </a:p>
          <a:p>
            <a:pPr marL="342900" indent="-342900">
              <a:buFont typeface="Arial" panose="020B0604020202020204" pitchFamily="34" charset="0"/>
              <a:buChar char="•"/>
            </a:pPr>
            <a:endParaRPr lang="es-AR" sz="2000" b="1" dirty="0">
              <a:latin typeface="Arial Narrow" panose="020B0606020202030204" pitchFamily="34" charset="0"/>
              <a:cs typeface="Arial" pitchFamily="34" charset="0"/>
            </a:endParaRPr>
          </a:p>
          <a:p>
            <a:pPr marL="800100" lvl="1" indent="-342900">
              <a:buFont typeface="Arial" panose="020B0604020202020204" pitchFamily="34" charset="0"/>
              <a:buChar char="•"/>
            </a:pPr>
            <a:endParaRPr lang="es-AR" sz="2000" b="1" dirty="0" smtClean="0">
              <a:latin typeface="Arial Narrow" panose="020B0606020202030204" pitchFamily="34" charset="0"/>
              <a:cs typeface="Arial" pitchFamily="34" charset="0"/>
            </a:endParaRPr>
          </a:p>
          <a:p>
            <a:endParaRPr lang="es-AR" sz="2000" b="1" dirty="0">
              <a:latin typeface="Arial Narrow" panose="020B0606020202030204" pitchFamily="34" charset="0"/>
              <a:cs typeface="Arial" pitchFamily="34" charset="0"/>
            </a:endParaRPr>
          </a:p>
          <a:p>
            <a:r>
              <a:rPr lang="es-AR" sz="2000" b="1" dirty="0" smtClean="0">
                <a:latin typeface="Arial Narrow" panose="020B0606020202030204" pitchFamily="34" charset="0"/>
                <a:cs typeface="Arial" pitchFamily="34" charset="0"/>
              </a:rPr>
              <a:t>	 </a:t>
            </a:r>
          </a:p>
          <a:p>
            <a:endParaRPr lang="es-AR" sz="2000" b="1" dirty="0" smtClean="0">
              <a:latin typeface="Arial Narrow" panose="020B0606020202030204" pitchFamily="34" charset="0"/>
            </a:endParaRPr>
          </a:p>
        </p:txBody>
      </p:sp>
      <p:sp>
        <p:nvSpPr>
          <p:cNvPr id="6" name="Rectangle 7"/>
          <p:cNvSpPr>
            <a:spLocks noChangeArrowheads="1"/>
          </p:cNvSpPr>
          <p:nvPr/>
        </p:nvSpPr>
        <p:spPr bwMode="auto">
          <a:xfrm>
            <a:off x="0" y="5270724"/>
            <a:ext cx="4732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altLang="es-AR" sz="900" b="1" i="0" u="none" strike="noStrike" cap="none" normalizeH="0" baseline="0" dirty="0" smtClean="0">
                <a:ln>
                  <a:noFill/>
                </a:ln>
                <a:solidFill>
                  <a:srgbClr val="4F81BD"/>
                </a:solidFill>
                <a:effectLst/>
                <a:latin typeface="Arial" pitchFamily="34" charset="0"/>
                <a:ea typeface="Calibri" pitchFamily="34" charset="0"/>
                <a:cs typeface="Arial" pitchFamily="34" charset="0"/>
              </a:rPr>
              <a:t>         </a:t>
            </a:r>
            <a:endParaRPr kumimoji="0" lang="es-AR" altLang="es-A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48881"/>
            <a:ext cx="9165000"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769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0" y="476672"/>
            <a:ext cx="7872514" cy="2462213"/>
          </a:xfrm>
          <a:prstGeom prst="rect">
            <a:avLst/>
          </a:prstGeom>
          <a:noFill/>
        </p:spPr>
        <p:txBody>
          <a:bodyPr wrap="square" rtlCol="0">
            <a:spAutoFit/>
          </a:bodyPr>
          <a:lstStyle/>
          <a:p>
            <a:r>
              <a:rPr lang="es-AR" sz="2400" b="1" dirty="0" smtClean="0">
                <a:latin typeface="Arial Narrow" panose="020B0606020202030204" pitchFamily="34" charset="0"/>
              </a:rPr>
              <a:t>MELIPONAS</a:t>
            </a:r>
          </a:p>
          <a:p>
            <a:pPr algn="r"/>
            <a:r>
              <a:rPr lang="es-AR" b="1" dirty="0" smtClean="0">
                <a:solidFill>
                  <a:schemeClr val="bg1"/>
                </a:solidFill>
                <a:latin typeface="Arial Narrow" panose="020B0606020202030204" pitchFamily="34" charset="0"/>
              </a:rPr>
              <a:t>(</a:t>
            </a:r>
            <a:r>
              <a:rPr lang="es-AR" b="1" dirty="0" err="1" smtClean="0">
                <a:solidFill>
                  <a:schemeClr val="bg1"/>
                </a:solidFill>
                <a:latin typeface="Arial Narrow" panose="020B0606020202030204" pitchFamily="34" charset="0"/>
              </a:rPr>
              <a:t>Yateí</a:t>
            </a:r>
            <a:r>
              <a:rPr lang="es-AR" b="1" dirty="0" smtClean="0">
                <a:solidFill>
                  <a:schemeClr val="bg1"/>
                </a:solidFill>
                <a:latin typeface="Arial Narrow" panose="020B0606020202030204" pitchFamily="34" charset="0"/>
              </a:rPr>
              <a:t> </a:t>
            </a:r>
            <a:r>
              <a:rPr lang="es-AR" b="1" i="1" dirty="0" err="1" smtClean="0">
                <a:solidFill>
                  <a:schemeClr val="bg1"/>
                </a:solidFill>
                <a:latin typeface="Arial Narrow" panose="020B0606020202030204" pitchFamily="34" charset="0"/>
              </a:rPr>
              <a:t>Tetragonisca</a:t>
            </a:r>
            <a:r>
              <a:rPr lang="es-AR" b="1" i="1" dirty="0" smtClean="0">
                <a:solidFill>
                  <a:schemeClr val="bg1"/>
                </a:solidFill>
                <a:latin typeface="Arial Narrow" panose="020B0606020202030204" pitchFamily="34" charset="0"/>
              </a:rPr>
              <a:t> </a:t>
            </a:r>
            <a:r>
              <a:rPr lang="es-AR" b="1" i="1" dirty="0" err="1" smtClean="0">
                <a:solidFill>
                  <a:schemeClr val="bg1"/>
                </a:solidFill>
                <a:latin typeface="Arial Narrow" panose="020B0606020202030204" pitchFamily="34" charset="0"/>
              </a:rPr>
              <a:t>fiebrigi</a:t>
            </a:r>
            <a:r>
              <a:rPr lang="es-AR" b="1" i="1" dirty="0" smtClean="0">
                <a:solidFill>
                  <a:schemeClr val="bg1"/>
                </a:solidFill>
                <a:latin typeface="Arial Narrow" panose="020B0606020202030204" pitchFamily="34" charset="0"/>
              </a:rPr>
              <a:t>)</a:t>
            </a:r>
            <a:endParaRPr lang="es-AR" b="1" dirty="0">
              <a:solidFill>
                <a:schemeClr val="bg1"/>
              </a:solidFill>
              <a:latin typeface="Arial Narrow" panose="020B0606020202030204" pitchFamily="34" charset="0"/>
            </a:endParaRPr>
          </a:p>
          <a:p>
            <a:pPr>
              <a:defRPr/>
            </a:pPr>
            <a:r>
              <a:rPr lang="es-AR" sz="2000" b="1" dirty="0" smtClean="0">
                <a:latin typeface="Arial Narrow" panose="020B0606020202030204" pitchFamily="34" charset="0"/>
              </a:rPr>
              <a:t>	</a:t>
            </a:r>
            <a:endParaRPr lang="es-ES" sz="2000" b="1" dirty="0">
              <a:latin typeface="Arial Narrow" panose="020B0606020202030204" pitchFamily="34" charset="0"/>
              <a:cs typeface="Arial" pitchFamily="34" charset="0"/>
            </a:endParaRPr>
          </a:p>
          <a:p>
            <a:pPr>
              <a:defRPr/>
            </a:pPr>
            <a:r>
              <a:rPr lang="es-AR" b="1" dirty="0" smtClean="0">
                <a:latin typeface="Arial Narrow" panose="020B0606020202030204" pitchFamily="34" charset="0"/>
              </a:rPr>
              <a:t>RELEVAMIENTO DE EXPERIENCIAS Y TECNOLOGÍAS - MUESTREO PARA </a:t>
            </a:r>
            <a:r>
              <a:rPr lang="es-AR" b="1" dirty="0" smtClean="0">
                <a:latin typeface="Arial Narrow" panose="020B0606020202030204" pitchFamily="34" charset="0"/>
              </a:rPr>
              <a:t>E INCLUSIÓN EN EL </a:t>
            </a:r>
            <a:r>
              <a:rPr lang="es-AR" b="1" dirty="0" smtClean="0">
                <a:latin typeface="Arial Narrow" panose="020B0606020202030204" pitchFamily="34" charset="0"/>
              </a:rPr>
              <a:t>CAA – CAPACITACIÓN – </a:t>
            </a:r>
            <a:r>
              <a:rPr lang="es-AR" b="1" dirty="0">
                <a:latin typeface="Arial Narrow" panose="020B0606020202030204" pitchFamily="34" charset="0"/>
              </a:rPr>
              <a:t>PROTOCOLO DE USB </a:t>
            </a:r>
            <a:r>
              <a:rPr lang="es-AR" b="1" dirty="0" smtClean="0">
                <a:latin typeface="Arial Narrow" panose="020B0606020202030204" pitchFamily="34" charset="0"/>
              </a:rPr>
              <a:t>- PRODUCCIÓN PILOTO – MONITOREO - (PRÓX. ESQUEMA ASOCIATIVO + DESARROLLO DE MARCA + REGISTROS + COMERCIALIZACIÓN SOSTENIDA + PLAN DE MANEJO LBN) </a:t>
            </a:r>
            <a:endParaRPr lang="es-AR" b="1" dirty="0">
              <a:latin typeface="Arial Narrow" panose="020B0606020202030204" pitchFamily="34" charset="0"/>
            </a:endParaRPr>
          </a:p>
          <a:p>
            <a:pPr>
              <a:defRPr/>
            </a:pPr>
            <a:r>
              <a:rPr lang="es-AR" sz="2000" b="1" dirty="0">
                <a:latin typeface="Arial Narrow" panose="020B0606020202030204" pitchFamily="34" charset="0"/>
                <a:cs typeface="Arial" pitchFamily="34" charset="0"/>
              </a:rPr>
              <a:t>	</a:t>
            </a:r>
            <a:endParaRPr lang="es-AR" sz="2400" b="1" dirty="0" smtClean="0">
              <a:latin typeface="Arial Narrow" panose="020B0606020202030204" pitchFamily="34" charset="0"/>
            </a:endParaRPr>
          </a:p>
        </p:txBody>
      </p:sp>
      <p:sp>
        <p:nvSpPr>
          <p:cNvPr id="8" name="Rectangle 7"/>
          <p:cNvSpPr>
            <a:spLocks noChangeArrowheads="1"/>
          </p:cNvSpPr>
          <p:nvPr/>
        </p:nvSpPr>
        <p:spPr bwMode="auto">
          <a:xfrm>
            <a:off x="0" y="6131793"/>
            <a:ext cx="4732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altLang="es-AR" sz="900" b="1" i="0" u="none" strike="noStrike" cap="none" normalizeH="0" baseline="0" dirty="0" smtClean="0">
                <a:ln>
                  <a:noFill/>
                </a:ln>
                <a:solidFill>
                  <a:srgbClr val="4F81BD"/>
                </a:solidFill>
                <a:effectLst/>
                <a:latin typeface="Arial" pitchFamily="34" charset="0"/>
                <a:ea typeface="Calibri" pitchFamily="34" charset="0"/>
                <a:cs typeface="Arial" pitchFamily="34" charset="0"/>
              </a:rPr>
              <a:t>         </a:t>
            </a:r>
            <a:endParaRPr kumimoji="0" lang="es-AR" altLang="es-A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6" name="1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581128"/>
            <a:ext cx="3035829" cy="2276872"/>
          </a:xfrm>
          <a:prstGeom prst="rect">
            <a:avLst/>
          </a:prstGeom>
        </p:spPr>
      </p:pic>
      <p:pic>
        <p:nvPicPr>
          <p:cNvPr id="7" name="Imagen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852936"/>
            <a:ext cx="3048519" cy="2362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5828" y="4681757"/>
            <a:ext cx="3264364" cy="2176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518" y="2833456"/>
            <a:ext cx="3024336" cy="238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2247" y="5199468"/>
            <a:ext cx="3206657" cy="213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14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2855" y="2833456"/>
            <a:ext cx="3176050" cy="2382037"/>
          </a:xfrm>
          <a:prstGeom prst="rect">
            <a:avLst/>
          </a:prstGeom>
        </p:spPr>
      </p:pic>
    </p:spTree>
    <p:extLst>
      <p:ext uri="{BB962C8B-B14F-4D97-AF65-F5344CB8AC3E}">
        <p14:creationId xmlns:p14="http://schemas.microsoft.com/office/powerpoint/2010/main" val="1954357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0" y="476672"/>
            <a:ext cx="3663182" cy="1508105"/>
          </a:xfrm>
          <a:prstGeom prst="rect">
            <a:avLst/>
          </a:prstGeom>
          <a:noFill/>
        </p:spPr>
        <p:txBody>
          <a:bodyPr wrap="none" rtlCol="0">
            <a:spAutoFit/>
          </a:bodyPr>
          <a:lstStyle/>
          <a:p>
            <a:r>
              <a:rPr lang="es-AR" sz="2400" b="1" dirty="0" smtClean="0">
                <a:latin typeface="Arial Narrow" panose="020B0606020202030204" pitchFamily="34" charset="0"/>
              </a:rPr>
              <a:t>ACCIONES EN MARCHA</a:t>
            </a:r>
          </a:p>
          <a:p>
            <a:endParaRPr lang="es-AR" sz="2400" b="1" dirty="0">
              <a:latin typeface="Arial Narrow" panose="020B0606020202030204" pitchFamily="34" charset="0"/>
            </a:endParaRPr>
          </a:p>
          <a:p>
            <a:r>
              <a:rPr lang="es-AR" sz="2400" b="1" dirty="0" smtClean="0">
                <a:latin typeface="Arial Narrow" panose="020B0606020202030204" pitchFamily="34" charset="0"/>
              </a:rPr>
              <a:t>	</a:t>
            </a:r>
            <a:r>
              <a:rPr lang="es-AR" sz="2000" b="1" dirty="0" smtClean="0">
                <a:latin typeface="Arial Narrow" panose="020B0606020202030204" pitchFamily="34" charset="0"/>
                <a:cs typeface="Arial" pitchFamily="34" charset="0"/>
              </a:rPr>
              <a:t>Desarrollo de productos</a:t>
            </a:r>
            <a:endParaRPr lang="es-AR" sz="2000" b="1" i="1" dirty="0" smtClean="0">
              <a:latin typeface="Arial Narrow" panose="020B0606020202030204" pitchFamily="34" charset="0"/>
              <a:cs typeface="Arial" pitchFamily="34" charset="0"/>
            </a:endParaRPr>
          </a:p>
          <a:p>
            <a:endParaRPr lang="es-AR" sz="2000" b="1" dirty="0" smtClean="0">
              <a:latin typeface="Arial Narrow" panose="020B0606020202030204" pitchFamily="34" charset="0"/>
            </a:endParaRPr>
          </a:p>
        </p:txBody>
      </p:sp>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0" y="3923489"/>
            <a:ext cx="4883913" cy="3262301"/>
          </a:xfrm>
          <a:prstGeom prst="rect">
            <a:avLst/>
          </a:prstGeom>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53128"/>
            <a:ext cx="4415354" cy="2963317"/>
          </a:xfrm>
          <a:prstGeom prst="rect">
            <a:avLst/>
          </a:prstGeom>
        </p:spPr>
      </p:pic>
      <p:pic>
        <p:nvPicPr>
          <p:cNvPr id="13" name="1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353" y="1753127"/>
            <a:ext cx="4919163" cy="3285847"/>
          </a:xfrm>
          <a:prstGeom prst="rect">
            <a:avLst/>
          </a:prstGeom>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15352" y="4716445"/>
            <a:ext cx="4817667" cy="3135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872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63"/>
          <p:cNvPicPr preferRelativeResize="0"/>
          <p:nvPr/>
        </p:nvPicPr>
        <p:blipFill rotWithShape="1">
          <a:blip r:embed="rId2" cstate="email">
            <a:alphaModFix/>
          </a:blip>
          <a:srcRect/>
          <a:stretch/>
        </p:blipFill>
        <p:spPr>
          <a:xfrm>
            <a:off x="-21000" y="0"/>
            <a:ext cx="9165000" cy="6858000"/>
          </a:xfrm>
          <a:prstGeom prst="rect">
            <a:avLst/>
          </a:prstGeom>
          <a:noFill/>
          <a:ln>
            <a:noFill/>
          </a:ln>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146837"/>
            <a:ext cx="1590331" cy="223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1913" y="3549779"/>
            <a:ext cx="2362200" cy="167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1114473"/>
            <a:ext cx="1600200" cy="225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7825" y="5221573"/>
            <a:ext cx="2343150" cy="1657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1146837"/>
            <a:ext cx="3248286" cy="220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27200" y="60502800"/>
            <a:ext cx="3179453" cy="416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750" y="3608572"/>
            <a:ext cx="4582500" cy="327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685800" y="233206"/>
            <a:ext cx="3962400" cy="461665"/>
          </a:xfrm>
          <a:prstGeom prst="rect">
            <a:avLst/>
          </a:prstGeom>
        </p:spPr>
        <p:txBody>
          <a:bodyPr wrap="square">
            <a:spAutoFit/>
          </a:bodyPr>
          <a:lstStyle/>
          <a:p>
            <a:r>
              <a:rPr lang="es-AR" sz="2400" b="1" dirty="0" smtClean="0">
                <a:latin typeface="Arial Narrow" panose="020B0606020202030204" pitchFamily="34" charset="0"/>
              </a:rPr>
              <a:t>COMUNICACIÓN GRÁFICA</a:t>
            </a:r>
            <a:endParaRPr lang="es-AR" sz="2400" b="1" dirty="0">
              <a:latin typeface="Arial Narrow" panose="020B0606020202030204" pitchFamily="34" charset="0"/>
            </a:endParaRPr>
          </a:p>
        </p:txBody>
      </p:sp>
    </p:spTree>
    <p:extLst>
      <p:ext uri="{BB962C8B-B14F-4D97-AF65-F5344CB8AC3E}">
        <p14:creationId xmlns:p14="http://schemas.microsoft.com/office/powerpoint/2010/main" val="1025914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0" y="488660"/>
            <a:ext cx="8304562" cy="5447645"/>
          </a:xfrm>
          <a:prstGeom prst="rect">
            <a:avLst/>
          </a:prstGeom>
          <a:noFill/>
        </p:spPr>
        <p:txBody>
          <a:bodyPr wrap="square" rtlCol="0">
            <a:spAutoFit/>
          </a:bodyPr>
          <a:lstStyle/>
          <a:p>
            <a:r>
              <a:rPr lang="es-AR" sz="2400" b="1" dirty="0" smtClean="0">
                <a:latin typeface="Arial Narrow" panose="020B0606020202030204" pitchFamily="34" charset="0"/>
              </a:rPr>
              <a:t>PRÓXIMAS ACCIONES</a:t>
            </a:r>
          </a:p>
          <a:p>
            <a:endParaRPr lang="es-AR" sz="2400" dirty="0">
              <a:latin typeface="Arial Narrow" panose="020B0606020202030204" pitchFamily="34" charset="0"/>
            </a:endParaRPr>
          </a:p>
          <a:p>
            <a:pPr marL="342900" indent="-342900" algn="just">
              <a:buFont typeface="Arial" panose="020B0604020202020204" pitchFamily="34" charset="0"/>
              <a:buChar char="•"/>
            </a:pPr>
            <a:r>
              <a:rPr lang="es-AR" sz="2000" dirty="0" smtClean="0">
                <a:latin typeface="Arial Narrow" panose="020B0606020202030204" pitchFamily="34" charset="0"/>
                <a:cs typeface="Arial" pitchFamily="34" charset="0"/>
              </a:rPr>
              <a:t>Inauguración de Sala de elaboración de productos en base al uso sustentable de la biodiversidad, en Cooperativa </a:t>
            </a:r>
            <a:r>
              <a:rPr lang="es-AR" sz="2000" dirty="0">
                <a:latin typeface="Arial Narrow" panose="020B0606020202030204" pitchFamily="34" charset="0"/>
                <a:cs typeface="Arial" pitchFamily="34" charset="0"/>
              </a:rPr>
              <a:t>Nueva </a:t>
            </a:r>
            <a:r>
              <a:rPr lang="es-AR" sz="2000" dirty="0" smtClean="0">
                <a:latin typeface="Arial Narrow" panose="020B0606020202030204" pitchFamily="34" charset="0"/>
                <a:cs typeface="Arial" pitchFamily="34" charset="0"/>
              </a:rPr>
              <a:t>Esperanza, San Pedro</a:t>
            </a:r>
          </a:p>
          <a:p>
            <a:pPr marL="342900" indent="-342900" algn="just">
              <a:buFont typeface="Arial" panose="020B0604020202020204" pitchFamily="34" charset="0"/>
              <a:buChar char="•"/>
              <a:defRPr/>
            </a:pPr>
            <a:r>
              <a:rPr lang="es-AR" sz="2000" dirty="0" smtClean="0">
                <a:latin typeface="Arial Narrow" panose="020B0606020202030204" pitchFamily="34" charset="0"/>
                <a:cs typeface="Arial" pitchFamily="34" charset="0"/>
              </a:rPr>
              <a:t>Implementación </a:t>
            </a:r>
            <a:r>
              <a:rPr lang="es-AR" sz="2000" dirty="0">
                <a:latin typeface="Arial Narrow" panose="020B0606020202030204" pitchFamily="34" charset="0"/>
                <a:cs typeface="Arial" pitchFamily="34" charset="0"/>
              </a:rPr>
              <a:t>de estrategia de comercialización diferenciada que ponga en valor los productos del bosque </a:t>
            </a:r>
            <a:r>
              <a:rPr lang="es-AR" sz="2000" dirty="0" smtClean="0">
                <a:latin typeface="Arial Narrow" panose="020B0606020202030204" pitchFamily="34" charset="0"/>
                <a:cs typeface="Arial" pitchFamily="34" charset="0"/>
              </a:rPr>
              <a:t>nativo (próximamente hongos, orquídeas, pulpa de </a:t>
            </a:r>
            <a:r>
              <a:rPr lang="es-AR" sz="2000" i="1" dirty="0" smtClean="0">
                <a:latin typeface="Arial Narrow" panose="020B0606020202030204" pitchFamily="34" charset="0"/>
                <a:cs typeface="Arial" pitchFamily="34" charset="0"/>
              </a:rPr>
              <a:t>Euterpe </a:t>
            </a:r>
            <a:r>
              <a:rPr lang="es-AR" sz="2000" i="1" dirty="0" err="1" smtClean="0">
                <a:latin typeface="Arial Narrow" panose="020B0606020202030204" pitchFamily="34" charset="0"/>
                <a:cs typeface="Arial" pitchFamily="34" charset="0"/>
              </a:rPr>
              <a:t>edulis</a:t>
            </a:r>
            <a:r>
              <a:rPr lang="es-AR" sz="2000" dirty="0" smtClean="0">
                <a:latin typeface="Arial Narrow" panose="020B0606020202030204" pitchFamily="34" charset="0"/>
                <a:cs typeface="Arial" pitchFamily="34" charset="0"/>
              </a:rPr>
              <a:t>, miel de </a:t>
            </a:r>
            <a:r>
              <a:rPr lang="es-AR" sz="2000" dirty="0" err="1" smtClean="0">
                <a:latin typeface="Arial Narrow" panose="020B0606020202030204" pitchFamily="34" charset="0"/>
                <a:cs typeface="Arial" pitchFamily="34" charset="0"/>
              </a:rPr>
              <a:t>yateí</a:t>
            </a:r>
            <a:r>
              <a:rPr lang="es-AR" sz="2000" dirty="0" smtClean="0">
                <a:latin typeface="Arial Narrow" panose="020B0606020202030204" pitchFamily="34" charset="0"/>
                <a:cs typeface="Arial" pitchFamily="34" charset="0"/>
              </a:rPr>
              <a:t>)</a:t>
            </a:r>
          </a:p>
          <a:p>
            <a:pPr marL="342900" indent="-342900" algn="just">
              <a:buFont typeface="Arial" panose="020B0604020202020204" pitchFamily="34" charset="0"/>
              <a:buChar char="•"/>
              <a:defRPr/>
            </a:pPr>
            <a:r>
              <a:rPr lang="es-AR" sz="2000" dirty="0" smtClean="0">
                <a:latin typeface="Arial Narrow" panose="020B0606020202030204" pitchFamily="34" charset="0"/>
                <a:cs typeface="Arial" pitchFamily="34" charset="0"/>
              </a:rPr>
              <a:t>Enriquecimiento del bosque nativo en chacras de pequeños productores con especies frutales y melíferas</a:t>
            </a:r>
          </a:p>
          <a:p>
            <a:pPr marL="342900" indent="-342900" algn="just">
              <a:buFont typeface="Arial" panose="020B0604020202020204" pitchFamily="34" charset="0"/>
              <a:buChar char="•"/>
              <a:defRPr/>
            </a:pPr>
            <a:r>
              <a:rPr lang="es-AR" sz="2000" dirty="0" smtClean="0">
                <a:latin typeface="Arial Narrow" panose="020B0606020202030204" pitchFamily="34" charset="0"/>
                <a:cs typeface="Arial" pitchFamily="34" charset="0"/>
              </a:rPr>
              <a:t>Incorporación </a:t>
            </a:r>
            <a:r>
              <a:rPr lang="es-AR" sz="2000" dirty="0">
                <a:latin typeface="Arial Narrow" panose="020B0606020202030204" pitchFamily="34" charset="0"/>
                <a:cs typeface="Arial" pitchFamily="34" charset="0"/>
              </a:rPr>
              <a:t>de protocolos de uso sustentable </a:t>
            </a:r>
            <a:r>
              <a:rPr lang="es-AR" sz="2000" dirty="0" smtClean="0">
                <a:latin typeface="Arial Narrow" panose="020B0606020202030204" pitchFamily="34" charset="0"/>
                <a:cs typeface="Arial" pitchFamily="34" charset="0"/>
              </a:rPr>
              <a:t>de productos del bosque nativo a </a:t>
            </a:r>
            <a:r>
              <a:rPr lang="es-AR" sz="2000" dirty="0">
                <a:latin typeface="Arial Narrow" panose="020B0606020202030204" pitchFamily="34" charset="0"/>
                <a:cs typeface="Arial" pitchFamily="34" charset="0"/>
              </a:rPr>
              <a:t>normativa </a:t>
            </a:r>
            <a:r>
              <a:rPr lang="es-AR" sz="2000" dirty="0" smtClean="0">
                <a:latin typeface="Arial Narrow" panose="020B0606020202030204" pitchFamily="34" charset="0"/>
                <a:cs typeface="Arial" pitchFamily="34" charset="0"/>
              </a:rPr>
              <a:t>provincial</a:t>
            </a:r>
          </a:p>
          <a:p>
            <a:pPr marL="342900" indent="-342900" algn="just">
              <a:buFont typeface="Arial" panose="020B0604020202020204" pitchFamily="34" charset="0"/>
              <a:buChar char="•"/>
              <a:defRPr/>
            </a:pPr>
            <a:r>
              <a:rPr lang="es-AR" sz="2000" dirty="0" smtClean="0">
                <a:latin typeface="Arial Narrow" panose="020B0606020202030204" pitchFamily="34" charset="0"/>
                <a:cs typeface="Arial" pitchFamily="34" charset="0"/>
              </a:rPr>
              <a:t>Presentación </a:t>
            </a:r>
            <a:r>
              <a:rPr lang="es-AR" sz="2000" dirty="0">
                <a:latin typeface="Arial Narrow" panose="020B0606020202030204" pitchFamily="34" charset="0"/>
                <a:cs typeface="Arial" pitchFamily="34" charset="0"/>
              </a:rPr>
              <a:t>de planes de manejo con uso sustentable de la biodiversidad según Ley 26.331 en lotes de pequeños productores y Comunidades </a:t>
            </a:r>
            <a:r>
              <a:rPr lang="es-AR" sz="2000" dirty="0" err="1">
                <a:latin typeface="Arial Narrow" panose="020B0606020202030204" pitchFamily="34" charset="0"/>
                <a:cs typeface="Arial" pitchFamily="34" charset="0"/>
              </a:rPr>
              <a:t>Mbya</a:t>
            </a:r>
            <a:r>
              <a:rPr lang="es-AR" sz="2000" dirty="0">
                <a:latin typeface="Arial Narrow" panose="020B0606020202030204" pitchFamily="34" charset="0"/>
                <a:cs typeface="Arial" pitchFamily="34" charset="0"/>
              </a:rPr>
              <a:t> </a:t>
            </a:r>
            <a:r>
              <a:rPr lang="es-AR" sz="2000" dirty="0" smtClean="0">
                <a:latin typeface="Arial Narrow" panose="020B0606020202030204" pitchFamily="34" charset="0"/>
                <a:cs typeface="Arial" pitchFamily="34" charset="0"/>
              </a:rPr>
              <a:t>Guaraní</a:t>
            </a:r>
          </a:p>
          <a:p>
            <a:pPr marL="342900" indent="-342900" algn="just">
              <a:buFont typeface="Arial" panose="020B0604020202020204" pitchFamily="34" charset="0"/>
              <a:buChar char="•"/>
              <a:defRPr/>
            </a:pPr>
            <a:r>
              <a:rPr lang="es-AR" sz="2000" dirty="0" smtClean="0">
                <a:latin typeface="Arial Narrow" panose="020B0606020202030204" pitchFamily="34" charset="0"/>
                <a:cs typeface="Arial" pitchFamily="34" charset="0"/>
              </a:rPr>
              <a:t>Incorporación </a:t>
            </a:r>
            <a:r>
              <a:rPr lang="es-AR" sz="2000" dirty="0">
                <a:latin typeface="Arial Narrow" panose="020B0606020202030204" pitchFamily="34" charset="0"/>
                <a:cs typeface="Arial" pitchFamily="34" charset="0"/>
              </a:rPr>
              <a:t>al Código Alimentario Argentino </a:t>
            </a:r>
            <a:r>
              <a:rPr lang="es-AR" sz="2000" dirty="0" smtClean="0">
                <a:latin typeface="Arial Narrow" panose="020B0606020202030204" pitchFamily="34" charset="0"/>
                <a:cs typeface="Arial" pitchFamily="34" charset="0"/>
              </a:rPr>
              <a:t>de </a:t>
            </a:r>
            <a:r>
              <a:rPr lang="es-AR" sz="2000" dirty="0">
                <a:latin typeface="Arial Narrow" panose="020B0606020202030204" pitchFamily="34" charset="0"/>
                <a:cs typeface="Arial" pitchFamily="34" charset="0"/>
              </a:rPr>
              <a:t>frutas nativas </a:t>
            </a:r>
            <a:r>
              <a:rPr lang="es-AR" sz="2000" dirty="0" smtClean="0">
                <a:latin typeface="Arial Narrow" panose="020B0606020202030204" pitchFamily="34" charset="0"/>
                <a:cs typeface="Arial" pitchFamily="34" charset="0"/>
              </a:rPr>
              <a:t>(pitanga</a:t>
            </a:r>
            <a:r>
              <a:rPr lang="es-AR" sz="2000" dirty="0">
                <a:latin typeface="Arial Narrow" panose="020B0606020202030204" pitchFamily="34" charset="0"/>
                <a:cs typeface="Arial" pitchFamily="34" charset="0"/>
              </a:rPr>
              <a:t>, </a:t>
            </a:r>
            <a:r>
              <a:rPr lang="es-AR" sz="2000" dirty="0" err="1">
                <a:latin typeface="Arial Narrow" panose="020B0606020202030204" pitchFamily="34" charset="0"/>
                <a:cs typeface="Arial" pitchFamily="34" charset="0"/>
              </a:rPr>
              <a:t>jaboticaba</a:t>
            </a:r>
            <a:r>
              <a:rPr lang="es-AR" sz="2000" dirty="0">
                <a:latin typeface="Arial Narrow" panose="020B0606020202030204" pitchFamily="34" charset="0"/>
                <a:cs typeface="Arial" pitchFamily="34" charset="0"/>
              </a:rPr>
              <a:t>, ubajay, </a:t>
            </a:r>
            <a:r>
              <a:rPr lang="es-AR" sz="2000" dirty="0" smtClean="0">
                <a:latin typeface="Arial Narrow" panose="020B0606020202030204" pitchFamily="34" charset="0"/>
                <a:cs typeface="Arial" pitchFamily="34" charset="0"/>
              </a:rPr>
              <a:t>caraguatá)</a:t>
            </a:r>
          </a:p>
          <a:p>
            <a:pPr marL="342900" indent="-342900" algn="just">
              <a:buFont typeface="Arial" panose="020B0604020202020204" pitchFamily="34" charset="0"/>
              <a:buChar char="•"/>
              <a:defRPr/>
            </a:pPr>
            <a:r>
              <a:rPr lang="es-AR" sz="2000" dirty="0" smtClean="0">
                <a:latin typeface="Arial Narrow" panose="020B0606020202030204" pitchFamily="34" charset="0"/>
                <a:cs typeface="Arial" pitchFamily="34" charset="0"/>
              </a:rPr>
              <a:t>Articulación </a:t>
            </a:r>
            <a:r>
              <a:rPr lang="es-AR" sz="2000" dirty="0">
                <a:latin typeface="Arial Narrow" panose="020B0606020202030204" pitchFamily="34" charset="0"/>
                <a:cs typeface="Arial" pitchFamily="34" charset="0"/>
              </a:rPr>
              <a:t>con instituciones educativas </a:t>
            </a:r>
            <a:r>
              <a:rPr lang="es-AR" sz="2000" dirty="0" smtClean="0">
                <a:latin typeface="Arial Narrow" panose="020B0606020202030204" pitchFamily="34" charset="0"/>
                <a:cs typeface="Arial" pitchFamily="34" charset="0"/>
              </a:rPr>
              <a:t>para </a:t>
            </a:r>
            <a:r>
              <a:rPr lang="es-AR" sz="2000" dirty="0">
                <a:latin typeface="Arial Narrow" panose="020B0606020202030204" pitchFamily="34" charset="0"/>
                <a:cs typeface="Arial" pitchFamily="34" charset="0"/>
              </a:rPr>
              <a:t>la formación de </a:t>
            </a:r>
            <a:r>
              <a:rPr lang="es-AR" sz="2000" dirty="0" smtClean="0">
                <a:latin typeface="Arial Narrow" panose="020B0606020202030204" pitchFamily="34" charset="0"/>
                <a:cs typeface="Arial" pitchFamily="34" charset="0"/>
              </a:rPr>
              <a:t>perfiles profesionales </a:t>
            </a:r>
            <a:r>
              <a:rPr lang="es-AR" sz="2000" dirty="0">
                <a:latin typeface="Arial Narrow" panose="020B0606020202030204" pitchFamily="34" charset="0"/>
                <a:cs typeface="Arial" pitchFamily="34" charset="0"/>
              </a:rPr>
              <a:t>en el enfoque de uso sustentable de la biodiversidad </a:t>
            </a:r>
            <a:r>
              <a:rPr lang="es-AR" sz="2000" dirty="0" smtClean="0">
                <a:latin typeface="Arial Narrow" panose="020B0606020202030204" pitchFamily="34" charset="0"/>
                <a:cs typeface="Arial" pitchFamily="34" charset="0"/>
              </a:rPr>
              <a:t>con inclusión social</a:t>
            </a:r>
            <a:endParaRPr lang="es-AR" sz="2000" dirty="0" smtClean="0">
              <a:latin typeface="Arial Narrow" panose="020B0606020202030204" pitchFamily="34" charset="0"/>
              <a:cs typeface="Arial" pitchFamily="34" charset="0"/>
            </a:endParaRPr>
          </a:p>
        </p:txBody>
      </p:sp>
    </p:spTree>
    <p:extLst>
      <p:ext uri="{BB962C8B-B14F-4D97-AF65-F5344CB8AC3E}">
        <p14:creationId xmlns:p14="http://schemas.microsoft.com/office/powerpoint/2010/main" val="1628089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256391"/>
            <a:ext cx="9144001" cy="3628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285999" y="260648"/>
            <a:ext cx="4572000" cy="3139321"/>
          </a:xfrm>
          <a:prstGeom prst="rect">
            <a:avLst/>
          </a:prstGeom>
        </p:spPr>
        <p:txBody>
          <a:bodyPr>
            <a:spAutoFit/>
          </a:bodyPr>
          <a:lstStyle/>
          <a:p>
            <a:pPr algn="ctr"/>
            <a:r>
              <a:rPr lang="es-AR" b="1" dirty="0" smtClean="0">
                <a:latin typeface="Arial Narrow" panose="020B0606020202030204" pitchFamily="34" charset="0"/>
              </a:rPr>
              <a:t>Muchas gracias por su atención</a:t>
            </a:r>
          </a:p>
          <a:p>
            <a:pPr algn="ctr"/>
            <a:endParaRPr lang="es-AR" b="1" dirty="0" smtClean="0">
              <a:latin typeface="Arial Narrow" panose="020B0606020202030204" pitchFamily="34" charset="0"/>
            </a:endParaRPr>
          </a:p>
          <a:p>
            <a:pPr algn="ctr"/>
            <a:endParaRPr lang="es-AR" b="1" dirty="0" smtClean="0">
              <a:latin typeface="Arial Narrow" panose="020B0606020202030204" pitchFamily="34" charset="0"/>
            </a:endParaRPr>
          </a:p>
          <a:p>
            <a:pPr algn="ctr"/>
            <a:r>
              <a:rPr lang="es-AR" b="1" dirty="0" smtClean="0">
                <a:latin typeface="Arial Narrow" panose="020B0606020202030204" pitchFamily="34" charset="0"/>
              </a:rPr>
              <a:t>EQUIPO ECORREGIONAL SELVA PARANAENSE</a:t>
            </a:r>
          </a:p>
          <a:p>
            <a:pPr algn="ctr"/>
            <a:endParaRPr lang="es-AR" b="1" dirty="0" smtClean="0">
              <a:latin typeface="Arial Narrow" panose="020B0606020202030204" pitchFamily="34" charset="0"/>
            </a:endParaRPr>
          </a:p>
          <a:p>
            <a:pPr algn="ctr"/>
            <a:r>
              <a:rPr lang="es-AR" b="1" dirty="0" smtClean="0">
                <a:latin typeface="Arial Narrow" panose="020B0606020202030204" pitchFamily="34" charset="0"/>
              </a:rPr>
              <a:t>Lic. MARINA PARRA</a:t>
            </a:r>
          </a:p>
          <a:p>
            <a:pPr algn="ctr"/>
            <a:r>
              <a:rPr lang="es-AR" b="1" dirty="0" smtClean="0">
                <a:latin typeface="Arial Narrow" panose="020B0606020202030204" pitchFamily="34" charset="0"/>
              </a:rPr>
              <a:t>Lic. LUCIANA LA ROCCA</a:t>
            </a:r>
          </a:p>
          <a:p>
            <a:pPr algn="ctr"/>
            <a:r>
              <a:rPr lang="es-AR" b="1" dirty="0" smtClean="0">
                <a:latin typeface="Arial Narrow" panose="020B0606020202030204" pitchFamily="34" charset="0"/>
              </a:rPr>
              <a:t> Ing. </a:t>
            </a:r>
            <a:r>
              <a:rPr lang="es-AR" b="1" dirty="0" err="1" smtClean="0">
                <a:latin typeface="Arial Narrow" panose="020B0606020202030204" pitchFamily="34" charset="0"/>
              </a:rPr>
              <a:t>Ftal</a:t>
            </a:r>
            <a:r>
              <a:rPr lang="es-AR" b="1" dirty="0" smtClean="0">
                <a:latin typeface="Arial Narrow" panose="020B0606020202030204" pitchFamily="34" charset="0"/>
              </a:rPr>
              <a:t>. GÉSICA SUÁREZ</a:t>
            </a:r>
          </a:p>
          <a:p>
            <a:pPr algn="ctr"/>
            <a:endParaRPr lang="es-AR" b="1" dirty="0">
              <a:latin typeface="Arial Narrow" panose="020B0606020202030204" pitchFamily="34" charset="0"/>
            </a:endParaRPr>
          </a:p>
          <a:p>
            <a:pPr algn="ctr"/>
            <a:endParaRPr lang="es-AR" b="1" dirty="0" smtClean="0">
              <a:latin typeface="Arial Narrow" panose="020B0606020202030204" pitchFamily="34" charset="0"/>
            </a:endParaRPr>
          </a:p>
          <a:p>
            <a:pPr algn="ctr"/>
            <a:endParaRPr lang="es-AR" dirty="0"/>
          </a:p>
        </p:txBody>
      </p:sp>
    </p:spTree>
    <p:extLst>
      <p:ext uri="{BB962C8B-B14F-4D97-AF65-F5344CB8AC3E}">
        <p14:creationId xmlns:p14="http://schemas.microsoft.com/office/powerpoint/2010/main" val="3684354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0" y="476672"/>
            <a:ext cx="5929828" cy="2369880"/>
          </a:xfrm>
          <a:prstGeom prst="rect">
            <a:avLst/>
          </a:prstGeom>
          <a:noFill/>
        </p:spPr>
        <p:txBody>
          <a:bodyPr wrap="none" rtlCol="0">
            <a:spAutoFit/>
          </a:bodyPr>
          <a:lstStyle/>
          <a:p>
            <a:r>
              <a:rPr lang="es-AR" sz="2400" b="1" dirty="0" smtClean="0">
                <a:latin typeface="Arial Narrow" panose="020B0606020202030204" pitchFamily="34" charset="0"/>
              </a:rPr>
              <a:t>ACCIONES REALIZADAS</a:t>
            </a:r>
          </a:p>
          <a:p>
            <a:endParaRPr lang="es-AR" sz="2000" b="1" dirty="0">
              <a:latin typeface="Arial Narrow" panose="020B0606020202030204" pitchFamily="34" charset="0"/>
            </a:endParaRPr>
          </a:p>
          <a:p>
            <a:pPr>
              <a:defRPr/>
            </a:pPr>
            <a:r>
              <a:rPr lang="es-AR" sz="2000" b="1" dirty="0" smtClean="0">
                <a:latin typeface="Arial Narrow" panose="020B0606020202030204" pitchFamily="34" charset="0"/>
              </a:rPr>
              <a:t>	</a:t>
            </a:r>
            <a:r>
              <a:rPr lang="es-AR" sz="2000" b="1" u="sng" dirty="0">
                <a:latin typeface="Arial Narrow" panose="020B0606020202030204" pitchFamily="34" charset="0"/>
                <a:cs typeface="Arial" pitchFamily="34" charset="0"/>
              </a:rPr>
              <a:t>Ciclo de capacitaciones</a:t>
            </a:r>
          </a:p>
          <a:p>
            <a:pPr>
              <a:defRPr/>
            </a:pPr>
            <a:r>
              <a:rPr lang="es-AR" sz="2000" b="1" i="1" dirty="0">
                <a:latin typeface="Arial Narrow" panose="020B0606020202030204" pitchFamily="34" charset="0"/>
                <a:cs typeface="Arial" pitchFamily="34" charset="0"/>
              </a:rPr>
              <a:t>	Productos del Bosque nativo: </a:t>
            </a:r>
            <a:endParaRPr lang="es-AR" sz="2000" b="1" i="1" dirty="0" smtClean="0">
              <a:latin typeface="Arial Narrow" panose="020B0606020202030204" pitchFamily="34" charset="0"/>
              <a:cs typeface="Arial" pitchFamily="34" charset="0"/>
            </a:endParaRPr>
          </a:p>
          <a:p>
            <a:pPr>
              <a:defRPr/>
            </a:pPr>
            <a:r>
              <a:rPr lang="es-AR" sz="2000" b="1" i="1" dirty="0">
                <a:latin typeface="Arial Narrow" panose="020B0606020202030204" pitchFamily="34" charset="0"/>
                <a:cs typeface="Arial" pitchFamily="34" charset="0"/>
              </a:rPr>
              <a:t>	</a:t>
            </a:r>
            <a:r>
              <a:rPr lang="es-AR" sz="2000" b="1" i="1" dirty="0" smtClean="0">
                <a:latin typeface="Arial Narrow" panose="020B0606020202030204" pitchFamily="34" charset="0"/>
                <a:cs typeface="Arial" pitchFamily="34" charset="0"/>
              </a:rPr>
              <a:t>Encuentro </a:t>
            </a:r>
            <a:r>
              <a:rPr lang="es-AR" sz="2000" b="1" i="1" dirty="0">
                <a:latin typeface="Arial Narrow" panose="020B0606020202030204" pitchFamily="34" charset="0"/>
                <a:cs typeface="Arial" pitchFamily="34" charset="0"/>
              </a:rPr>
              <a:t>de experiencias, saberes y proyectos</a:t>
            </a:r>
          </a:p>
          <a:p>
            <a:pPr>
              <a:defRPr/>
            </a:pPr>
            <a:r>
              <a:rPr lang="es-AR" sz="2000" b="1" i="1" dirty="0">
                <a:latin typeface="Arial Narrow" panose="020B0606020202030204" pitchFamily="34" charset="0"/>
                <a:cs typeface="Arial" pitchFamily="34" charset="0"/>
              </a:rPr>
              <a:t>	</a:t>
            </a:r>
          </a:p>
          <a:p>
            <a:endParaRPr lang="es-AR" sz="2400" b="1" dirty="0" smtClean="0">
              <a:latin typeface="Arial Narrow" panose="020B0606020202030204" pitchFamily="34" charset="0"/>
            </a:endParaRPr>
          </a:p>
        </p:txBody>
      </p:sp>
      <p:sp>
        <p:nvSpPr>
          <p:cNvPr id="7" name="Rectangle 7"/>
          <p:cNvSpPr>
            <a:spLocks noChangeArrowheads="1"/>
          </p:cNvSpPr>
          <p:nvPr/>
        </p:nvSpPr>
        <p:spPr bwMode="auto">
          <a:xfrm>
            <a:off x="453178" y="5568179"/>
            <a:ext cx="3678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altLang="es-AR" sz="900" b="1" i="0" u="none" strike="noStrike" cap="none" normalizeH="0" baseline="0" dirty="0" smtClean="0">
                <a:ln>
                  <a:noFill/>
                </a:ln>
                <a:solidFill>
                  <a:srgbClr val="4F81BD"/>
                </a:solidFill>
                <a:effectLst/>
                <a:latin typeface="Arial" pitchFamily="34" charset="0"/>
                <a:ea typeface="Calibri" pitchFamily="34" charset="0"/>
                <a:cs typeface="Arial" pitchFamily="34" charset="0"/>
              </a:rPr>
              <a:t>         </a:t>
            </a:r>
            <a:endParaRPr kumimoji="0" lang="es-AR" altLang="es-A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886827"/>
            <a:ext cx="3799152" cy="253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499699"/>
            <a:ext cx="3795399" cy="246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5178" y="4661242"/>
            <a:ext cx="3867302" cy="2802946"/>
          </a:xfrm>
          <a:prstGeom prst="rect">
            <a:avLst/>
          </a:prstGeom>
        </p:spPr>
      </p:pic>
      <p:pic>
        <p:nvPicPr>
          <p:cNvPr id="11" name="1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5178" y="2492896"/>
            <a:ext cx="3867302" cy="2437607"/>
          </a:xfrm>
          <a:prstGeom prst="rect">
            <a:avLst/>
          </a:prstGeom>
        </p:spPr>
      </p:pic>
    </p:spTree>
    <p:extLst>
      <p:ext uri="{BB962C8B-B14F-4D97-AF65-F5344CB8AC3E}">
        <p14:creationId xmlns:p14="http://schemas.microsoft.com/office/powerpoint/2010/main" val="3796604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0" y="476672"/>
            <a:ext cx="5799986" cy="1508105"/>
          </a:xfrm>
          <a:prstGeom prst="rect">
            <a:avLst/>
          </a:prstGeom>
          <a:noFill/>
        </p:spPr>
        <p:txBody>
          <a:bodyPr wrap="none" rtlCol="0">
            <a:spAutoFit/>
          </a:bodyPr>
          <a:lstStyle/>
          <a:p>
            <a:r>
              <a:rPr lang="es-AR" sz="2400" b="1" dirty="0" smtClean="0">
                <a:latin typeface="Arial Narrow" panose="020B0606020202030204" pitchFamily="34" charset="0"/>
              </a:rPr>
              <a:t>ACCIONES REALIZADAS</a:t>
            </a:r>
          </a:p>
          <a:p>
            <a:endParaRPr lang="es-AR" sz="2400" b="1" dirty="0">
              <a:latin typeface="Arial Narrow" panose="020B0606020202030204" pitchFamily="34" charset="0"/>
            </a:endParaRPr>
          </a:p>
          <a:p>
            <a:pPr>
              <a:defRPr/>
            </a:pPr>
            <a:r>
              <a:rPr lang="es-AR" sz="2400" b="1" dirty="0" smtClean="0">
                <a:latin typeface="Arial Narrow" panose="020B0606020202030204" pitchFamily="34" charset="0"/>
              </a:rPr>
              <a:t>	</a:t>
            </a:r>
            <a:r>
              <a:rPr lang="es-AR" sz="2000" b="1" dirty="0" smtClean="0">
                <a:latin typeface="Arial Narrow" panose="020B0606020202030204" pitchFamily="34" charset="0"/>
                <a:cs typeface="Arial" pitchFamily="34" charset="0"/>
              </a:rPr>
              <a:t>Capacitación en producción de miel de </a:t>
            </a:r>
            <a:r>
              <a:rPr lang="es-AR" sz="2000" b="1" dirty="0" err="1" smtClean="0">
                <a:latin typeface="Arial Narrow" panose="020B0606020202030204" pitchFamily="34" charset="0"/>
                <a:cs typeface="Arial" pitchFamily="34" charset="0"/>
              </a:rPr>
              <a:t>yateí</a:t>
            </a:r>
            <a:endParaRPr lang="es-AR" sz="2000" b="1" i="1" dirty="0">
              <a:latin typeface="Arial Narrow" panose="020B0606020202030204" pitchFamily="34" charset="0"/>
              <a:cs typeface="Arial" pitchFamily="34" charset="0"/>
            </a:endParaRPr>
          </a:p>
          <a:p>
            <a:pPr>
              <a:defRPr/>
            </a:pPr>
            <a:r>
              <a:rPr lang="es-AR" sz="2000" b="1" i="1" dirty="0">
                <a:latin typeface="Arial Narrow" panose="020B0606020202030204" pitchFamily="34" charset="0"/>
                <a:cs typeface="Arial" pitchFamily="34" charset="0"/>
              </a:rPr>
              <a:t>	</a:t>
            </a:r>
            <a:r>
              <a:rPr lang="es-AR" sz="2000" b="1" dirty="0" smtClean="0">
                <a:latin typeface="Arial Narrow" panose="020B0606020202030204" pitchFamily="34" charset="0"/>
                <a:cs typeface="Arial" pitchFamily="34" charset="0"/>
              </a:rPr>
              <a:t>Cajas </a:t>
            </a:r>
            <a:r>
              <a:rPr lang="es-AR" sz="2000" b="1" dirty="0">
                <a:latin typeface="Arial Narrow" panose="020B0606020202030204" pitchFamily="34" charset="0"/>
                <a:cs typeface="Arial" pitchFamily="34" charset="0"/>
              </a:rPr>
              <a:t>tecnificadas </a:t>
            </a:r>
            <a:r>
              <a:rPr lang="es-AR" sz="2000" b="1" dirty="0" smtClean="0">
                <a:latin typeface="Arial Narrow" panose="020B0606020202030204" pitchFamily="34" charset="0"/>
                <a:cs typeface="Arial" pitchFamily="34" charset="0"/>
              </a:rPr>
              <a:t>experimentales distribuidas </a:t>
            </a:r>
            <a:endParaRPr lang="es-AR" sz="2000" b="1" dirty="0" smtClean="0">
              <a:latin typeface="Arial Narrow" panose="020B0606020202030204" pitchFamily="34" charset="0"/>
            </a:endParaRPr>
          </a:p>
        </p:txBody>
      </p:sp>
      <p:sp>
        <p:nvSpPr>
          <p:cNvPr id="6" name="Rectangle 7"/>
          <p:cNvSpPr>
            <a:spLocks noChangeArrowheads="1"/>
          </p:cNvSpPr>
          <p:nvPr/>
        </p:nvSpPr>
        <p:spPr bwMode="auto">
          <a:xfrm>
            <a:off x="12511" y="5491666"/>
            <a:ext cx="4732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altLang="es-AR" sz="900" b="1" i="0" u="none" strike="noStrike" cap="none" normalizeH="0" baseline="0" dirty="0" smtClean="0">
                <a:ln>
                  <a:noFill/>
                </a:ln>
                <a:solidFill>
                  <a:srgbClr val="4F81BD"/>
                </a:solidFill>
                <a:effectLst/>
                <a:latin typeface="Arial" pitchFamily="34" charset="0"/>
                <a:ea typeface="Calibri" pitchFamily="34" charset="0"/>
                <a:cs typeface="Arial" pitchFamily="34" charset="0"/>
              </a:rPr>
              <a:t>         </a:t>
            </a:r>
            <a:endParaRPr kumimoji="0" lang="es-AR" altLang="es-A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258" y="4499664"/>
            <a:ext cx="4058458" cy="3196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4198007"/>
            <a:ext cx="5516635" cy="4137476"/>
          </a:xfrm>
          <a:prstGeom prst="rect">
            <a:avLst/>
          </a:prstGeom>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3512" y="2047249"/>
            <a:ext cx="3782411" cy="252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047249"/>
            <a:ext cx="3833512" cy="255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7414" y="2047249"/>
            <a:ext cx="3378505" cy="2533879"/>
          </a:xfrm>
          <a:prstGeom prst="rect">
            <a:avLst/>
          </a:prstGeom>
        </p:spPr>
      </p:pic>
    </p:spTree>
    <p:extLst>
      <p:ext uri="{BB962C8B-B14F-4D97-AF65-F5344CB8AC3E}">
        <p14:creationId xmlns:p14="http://schemas.microsoft.com/office/powerpoint/2010/main" val="2499815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63"/>
          <p:cNvPicPr preferRelativeResize="0"/>
          <p:nvPr/>
        </p:nvPicPr>
        <p:blipFill rotWithShape="1">
          <a:blip r:embed="rId2" cstate="email">
            <a:alphaModFix/>
          </a:blip>
          <a:srcRect/>
          <a:stretch/>
        </p:blipFill>
        <p:spPr>
          <a:xfrm>
            <a:off x="0" y="0"/>
            <a:ext cx="9165000" cy="6858000"/>
          </a:xfrm>
          <a:prstGeom prst="rect">
            <a:avLst/>
          </a:prstGeom>
          <a:noFill/>
          <a:ln>
            <a:noFill/>
          </a:ln>
        </p:spPr>
      </p:pic>
      <p:sp>
        <p:nvSpPr>
          <p:cNvPr id="5" name="4 CuadroTexto"/>
          <p:cNvSpPr txBox="1"/>
          <p:nvPr/>
        </p:nvSpPr>
        <p:spPr>
          <a:xfrm>
            <a:off x="2323018" y="381000"/>
            <a:ext cx="4497962" cy="830997"/>
          </a:xfrm>
          <a:prstGeom prst="rect">
            <a:avLst/>
          </a:prstGeom>
          <a:noFill/>
        </p:spPr>
        <p:txBody>
          <a:bodyPr wrap="none" rtlCol="0">
            <a:spAutoFit/>
          </a:bodyPr>
          <a:lstStyle/>
          <a:p>
            <a:pPr algn="ctr"/>
            <a:r>
              <a:rPr lang="es-AR" sz="2400" b="1" dirty="0" smtClean="0">
                <a:solidFill>
                  <a:schemeClr val="bg1"/>
                </a:solidFill>
              </a:rPr>
              <a:t>ECORREGIÓN SELVA PARANAENSE</a:t>
            </a:r>
          </a:p>
          <a:p>
            <a:pPr algn="ctr"/>
            <a:endParaRPr lang="es-AR" sz="2400" b="1" dirty="0">
              <a:solidFill>
                <a:schemeClr val="bg1"/>
              </a:solidFill>
            </a:endParaRPr>
          </a:p>
        </p:txBody>
      </p:sp>
      <p:sp>
        <p:nvSpPr>
          <p:cNvPr id="2" name="1 Rectángulo"/>
          <p:cNvSpPr/>
          <p:nvPr/>
        </p:nvSpPr>
        <p:spPr>
          <a:xfrm>
            <a:off x="838200" y="990600"/>
            <a:ext cx="7086600" cy="5170646"/>
          </a:xfrm>
          <a:prstGeom prst="rect">
            <a:avLst/>
          </a:prstGeom>
        </p:spPr>
        <p:txBody>
          <a:bodyPr wrap="square">
            <a:spAutoFit/>
          </a:bodyPr>
          <a:lstStyle/>
          <a:p>
            <a:r>
              <a:rPr lang="es-AR" sz="2200" dirty="0" smtClean="0">
                <a:solidFill>
                  <a:schemeClr val="bg1"/>
                </a:solidFill>
              </a:rPr>
              <a:t>Ejes que orientan las acciones: </a:t>
            </a:r>
            <a:endParaRPr lang="es-AR" sz="2200" dirty="0" smtClean="0">
              <a:solidFill>
                <a:schemeClr val="bg1"/>
              </a:solidFill>
            </a:endParaRPr>
          </a:p>
          <a:p>
            <a:endParaRPr lang="es-AR" sz="2200" dirty="0">
              <a:solidFill>
                <a:schemeClr val="bg1"/>
              </a:solidFill>
            </a:endParaRPr>
          </a:p>
          <a:p>
            <a:r>
              <a:rPr lang="es-AR" sz="2200" dirty="0">
                <a:solidFill>
                  <a:schemeClr val="bg1"/>
                </a:solidFill>
              </a:rPr>
              <a:t>1. Promover el uso sustentable de la biodiversidad como concepto transversal en la planificación productiva y económica de la chacra de los pequeños productores rurales de Misiones; </a:t>
            </a:r>
          </a:p>
          <a:p>
            <a:r>
              <a:rPr lang="es-AR" sz="2200" dirty="0">
                <a:solidFill>
                  <a:schemeClr val="bg1"/>
                </a:solidFill>
              </a:rPr>
              <a:t>2. Generar información de base respecto del estado de conservación del bosque nativo y su biodiversidad; </a:t>
            </a:r>
          </a:p>
          <a:p>
            <a:r>
              <a:rPr lang="es-AR" sz="2200" dirty="0">
                <a:solidFill>
                  <a:schemeClr val="bg1"/>
                </a:solidFill>
              </a:rPr>
              <a:t>3. Generar capacidades técnicas para saber cómo hacer un uso sustentable de la biodiversidad;</a:t>
            </a:r>
          </a:p>
          <a:p>
            <a:r>
              <a:rPr lang="es-AR" sz="2200" dirty="0">
                <a:solidFill>
                  <a:schemeClr val="bg1"/>
                </a:solidFill>
              </a:rPr>
              <a:t>4. Iniciar y/o fortalecer experiencias productivo-comerciales de productos del bosque nativo orientadas a nichos de mercado diferenciados; </a:t>
            </a:r>
          </a:p>
          <a:p>
            <a:r>
              <a:rPr lang="es-AR" sz="2200" dirty="0">
                <a:solidFill>
                  <a:schemeClr val="bg1"/>
                </a:solidFill>
              </a:rPr>
              <a:t>5. Fortalecer capacidades estructurales a través de acuerdos y gestión institucional, administrativa y de recursos. </a:t>
            </a:r>
          </a:p>
        </p:txBody>
      </p:sp>
    </p:spTree>
    <p:extLst>
      <p:ext uri="{BB962C8B-B14F-4D97-AF65-F5344CB8AC3E}">
        <p14:creationId xmlns:p14="http://schemas.microsoft.com/office/powerpoint/2010/main" val="1996726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AR" dirty="0" smtClean="0"/>
              <a:t>}}                                                                                                                                                                                                                                                                                                                                                                                                                                                                                                                                                                                                                                                                                                                                                                                                                                                                                                                                                                                                                                                                                                                                                                                                                                                                                                                                                                                                                                                                                                                                                                                                                                                                                                                                                                                                                                                                                                                                                                                                                                                                                                                                                                                                                                                                                                                                                                                                                                                                                                                                                                                                                                                                                                                                                                                                                                                                                                                                                                                                                                                                                                                                                                                                                                                                                                                                                                                                                                                                                                                                                                                                                                                                                                                                                                                                                                                                                                                                                                                                                                                                                                                                                                                                                                                                                                                                                                                                                                                                                                                                                                                                                                                                                                                                                                                                                                                                                                                                                                                                                                                                                                                                                                                                                                                                                                                                                                                                                                                                                                                                                                                                                                                                                                                                                                                                                                                                                                                                                                                                                                                                                                                                                                                                                                                                                                                                                                                                                                                                                                                                                                                                                                                                                                                                                                                                                                                                                                                                                                                                                                                                                                                                                                                                                                                                                                                                                                                                                                                                                                                                                                                                                                                                                                                                                                                                                                                                                                                                                                                                                                                                                                                                                                                                                                                                                                                                                                                                                                                                                                                                                                                                                                                                                                                                                                                                                                                                                                                                                                                                                                                                                                                                                                                                                                                                                                                                                                                                                                                                                                                                                                                                                                                                                                                                                                                                                                                                                                                                                                                                                                                                                                                                                                                                                                                                                                                                                                                                                                                                                                                                                                                                                                                                                                                                                                                                                                                                                                                                                                                                                                                                                                                                                                                                                                                                                                                                                                                                                                                                                                                                                                                                                                                                                                                                                                                                                                                                                                                                                                                                                                                                                                                                                                                                                                                                                                                                                                                                                                                                                                                                                                                                                                                                                                                                                                                                                                                                                                                                                                                                                                                                                                                                                                                                                                                                                                                                                                                                                                                                                                                                                                                                                                                                                                                                                                                                                                                                                                                                                                                                                                                                                                                                                                                                                                                                                                                                                                                                                                                                                                                                                                                                                                                                                                                                                                                                                                                                                                                                                                                                                                                                                                                                                                                                                                                                                                                                                                                                                                                                                                                                                                                                                                                                                                                                                                                                                                                                                                                                                                                                                                                                                                                                                                                                                                                                                                                                                                                                                                                                                                                                                                                                                                                                                                                                                                                                                                                                                                                                                                                                                                                                                                                                                                                                                                                                                                                                                                                                                                                                                                                                                                                                                                                                                                                                                                                                                                                                                                                                                                                                                                                                                                                                                                                                                                                                                                                                                                                                                                                                                                                                                                                                                                                                                                                                                                                                                                                                                                                                                                                                                                                                                                                                                                                                                                                                                                                                                                                                                                                                                                                                                                                                                                                                                                                                                                                                                                                                                                                                                                                                                                                                                                                                                                                                                                                                                                                                                                                                                                                                                                                                                                                                                                                                                                                                                                                                                                                                                                                                                                                                                                                                                                                                                                                                                                                                                                                                                                                                                                                                                                                                                                                                                                                                                                                                                                                                                                                                                                                                                                                                                                                                                                                                                                                                                                                                                                                                                                                                                                                                                                                                                                                                                                                                                                                                                                                                                                                                                                                                                                                                                                                                                                                                                                                                                                                                                                                                                                                                                                                                                                                                                                                                                                                                                                                                                                                                                                                                                                                                                                                                                                                                                                                                                                                                                                                                                                                                                                                                                                                                                                                                                                                                                                                                                                                                                                                                                                                                                                                                                                                                                                                                                                                                                                                                                                                                                                                                                                                                                                                                                                                                                                                                                                                                                                                                                                                                                                                                                                                                                                                                                                                                                                                                                                                                                                                                                                                                                                                                                                                                                                                                                                                                                                                                                                                                                                                                                                                                                                                                                                                                                                                                                                                                                                                                                                                                                                                                                                                                                                                                                                                                                                                                                                                                                                                                                                                                                                                                                                                                                                                                                                                                                                                                                                                                                                                                                                                                                                                                                                                                                                                                                                                                                                                                                                                                                                                                                                                                                                                                                                                                                                                                                                                                                                                                                                                                                                                                                                                                                                                                                                                                                                                                                                                                                                                                                                                                                                                                                                                                                                                                                                                                                                                                       </a:t>
            </a:r>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grpSp>
        <p:nvGrpSpPr>
          <p:cNvPr id="5" name="4 Grupo"/>
          <p:cNvGrpSpPr/>
          <p:nvPr/>
        </p:nvGrpSpPr>
        <p:grpSpPr>
          <a:xfrm>
            <a:off x="848727" y="1225271"/>
            <a:ext cx="7562941" cy="1188436"/>
            <a:chOff x="1041307" y="4381"/>
            <a:chExt cx="7562941" cy="966928"/>
          </a:xfrm>
        </p:grpSpPr>
        <p:sp>
          <p:nvSpPr>
            <p:cNvPr id="6" name="5 Redondear rectángulo de esquina del mismo lado"/>
            <p:cNvSpPr/>
            <p:nvPr/>
          </p:nvSpPr>
          <p:spPr>
            <a:xfrm rot="5400000">
              <a:off x="4339314" y="-3293626"/>
              <a:ext cx="966928" cy="756294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edondear rectángulo de esquina del mismo lado 6"/>
            <p:cNvSpPr/>
            <p:nvPr/>
          </p:nvSpPr>
          <p:spPr>
            <a:xfrm>
              <a:off x="1041308" y="51582"/>
              <a:ext cx="7515739" cy="8725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2000" b="1" kern="1200" dirty="0" smtClean="0">
                  <a:solidFill>
                    <a:schemeClr val="tx1"/>
                  </a:solidFill>
                  <a:latin typeface="Arial Narrow" panose="020B0606020202030204" pitchFamily="34" charset="0"/>
                  <a:ea typeface="Verdana" pitchFamily="34" charset="0"/>
                  <a:cs typeface="Verdana" pitchFamily="34" charset="0"/>
                </a:rPr>
                <a:t>Modelos de uso sustentable de la biodiversidad de los bosques nativos en áreas de alto valor de conservación</a:t>
              </a:r>
              <a:endParaRPr lang="es-ES" sz="2000" b="1" kern="1200" dirty="0">
                <a:solidFill>
                  <a:schemeClr val="tx1"/>
                </a:solidFill>
                <a:latin typeface="Arial Narrow" panose="020B0606020202030204" pitchFamily="34" charset="0"/>
                <a:ea typeface="Verdana" pitchFamily="34" charset="0"/>
                <a:cs typeface="Verdana" pitchFamily="34" charset="0"/>
              </a:endParaRPr>
            </a:p>
          </p:txBody>
        </p:sp>
      </p:grpSp>
      <p:grpSp>
        <p:nvGrpSpPr>
          <p:cNvPr id="8" name="7 Grupo"/>
          <p:cNvGrpSpPr/>
          <p:nvPr/>
        </p:nvGrpSpPr>
        <p:grpSpPr>
          <a:xfrm>
            <a:off x="848726" y="2781300"/>
            <a:ext cx="7562941" cy="1295400"/>
            <a:chOff x="1041307" y="1317671"/>
            <a:chExt cx="7562941" cy="1514074"/>
          </a:xfrm>
        </p:grpSpPr>
        <p:sp>
          <p:nvSpPr>
            <p:cNvPr id="9" name="8 Redondear rectángulo de esquina del mismo lado"/>
            <p:cNvSpPr/>
            <p:nvPr/>
          </p:nvSpPr>
          <p:spPr>
            <a:xfrm rot="5400000">
              <a:off x="4065741" y="-1706763"/>
              <a:ext cx="1514074" cy="756294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dondear rectángulo de esquina del mismo lado 10"/>
            <p:cNvSpPr/>
            <p:nvPr/>
          </p:nvSpPr>
          <p:spPr>
            <a:xfrm>
              <a:off x="1041308" y="1391581"/>
              <a:ext cx="7489030" cy="13662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2000" b="1" kern="1200" dirty="0" smtClean="0">
                  <a:solidFill>
                    <a:schemeClr val="tx1"/>
                  </a:solidFill>
                  <a:latin typeface="Arial Narrow" panose="020B0606020202030204" pitchFamily="34" charset="0"/>
                  <a:ea typeface="Verdana" pitchFamily="34" charset="0"/>
                  <a:cs typeface="Verdana" pitchFamily="34" charset="0"/>
                </a:rPr>
                <a:t>Mecanismos de  mercado y financiamiento para garantizar la sustentabilidad económica y social </a:t>
              </a:r>
              <a:r>
                <a:rPr lang="es-ES" sz="2000" b="1" dirty="0" smtClean="0">
                  <a:solidFill>
                    <a:schemeClr val="tx1"/>
                  </a:solidFill>
                  <a:latin typeface="Arial Narrow" panose="020B0606020202030204" pitchFamily="34" charset="0"/>
                  <a:ea typeface="Verdana" pitchFamily="34" charset="0"/>
                  <a:cs typeface="Verdana" pitchFamily="34" charset="0"/>
                </a:rPr>
                <a:t>en</a:t>
              </a:r>
              <a:r>
                <a:rPr lang="es-ES" sz="2000" b="1" kern="1200" dirty="0" smtClean="0">
                  <a:solidFill>
                    <a:schemeClr val="tx1"/>
                  </a:solidFill>
                  <a:latin typeface="Arial Narrow" panose="020B0606020202030204" pitchFamily="34" charset="0"/>
                  <a:ea typeface="Verdana" pitchFamily="34" charset="0"/>
                  <a:cs typeface="Verdana" pitchFamily="34" charset="0"/>
                </a:rPr>
                <a:t> la gestión comercial de los productos forestales no maderables del bosque nativo</a:t>
              </a:r>
              <a:endParaRPr lang="es-ES" sz="2000" b="1" kern="1200" dirty="0">
                <a:solidFill>
                  <a:schemeClr val="tx1"/>
                </a:solidFill>
                <a:latin typeface="Arial Narrow" panose="020B0606020202030204" pitchFamily="34" charset="0"/>
                <a:ea typeface="Verdana" pitchFamily="34" charset="0"/>
                <a:cs typeface="Verdana" pitchFamily="34" charset="0"/>
              </a:endParaRPr>
            </a:p>
          </p:txBody>
        </p:sp>
      </p:grpSp>
      <p:grpSp>
        <p:nvGrpSpPr>
          <p:cNvPr id="11" name="10 Grupo"/>
          <p:cNvGrpSpPr/>
          <p:nvPr/>
        </p:nvGrpSpPr>
        <p:grpSpPr>
          <a:xfrm>
            <a:off x="841798" y="4531964"/>
            <a:ext cx="7562941" cy="1132466"/>
            <a:chOff x="1041306" y="3103393"/>
            <a:chExt cx="7562941" cy="1318000"/>
          </a:xfrm>
        </p:grpSpPr>
        <p:sp>
          <p:nvSpPr>
            <p:cNvPr id="12" name="11 Redondear rectángulo de esquina del mismo lado"/>
            <p:cNvSpPr/>
            <p:nvPr/>
          </p:nvSpPr>
          <p:spPr>
            <a:xfrm rot="5400000">
              <a:off x="4163777" y="-19078"/>
              <a:ext cx="1318000" cy="756294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edondear rectángulo de esquina del mismo lado 14"/>
            <p:cNvSpPr/>
            <p:nvPr/>
          </p:nvSpPr>
          <p:spPr>
            <a:xfrm>
              <a:off x="1041307" y="3167732"/>
              <a:ext cx="7498602" cy="11893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2000" b="1" kern="1200" dirty="0" smtClean="0">
                  <a:solidFill>
                    <a:schemeClr val="tx1"/>
                  </a:solidFill>
                  <a:latin typeface="Arial Narrow" panose="020B0606020202030204" pitchFamily="34" charset="0"/>
                  <a:ea typeface="Verdana" pitchFamily="34" charset="0"/>
                  <a:cs typeface="Verdana" pitchFamily="34" charset="0"/>
                </a:rPr>
                <a:t>Marco de gobernanza a nivel nacional y provincial para la gestión </a:t>
              </a:r>
              <a:r>
                <a:rPr lang="es-ES" sz="2000" b="1" dirty="0">
                  <a:solidFill>
                    <a:schemeClr val="tx1"/>
                  </a:solidFill>
                  <a:latin typeface="Arial Narrow" panose="020B0606020202030204" pitchFamily="34" charset="0"/>
                  <a:ea typeface="Verdana" pitchFamily="34" charset="0"/>
                  <a:cs typeface="Verdana" pitchFamily="34" charset="0"/>
                </a:rPr>
                <a:t>s</a:t>
              </a:r>
              <a:r>
                <a:rPr lang="es-ES" sz="2000" b="1" kern="1200" dirty="0" smtClean="0">
                  <a:solidFill>
                    <a:schemeClr val="tx1"/>
                  </a:solidFill>
                  <a:latin typeface="Arial Narrow" panose="020B0606020202030204" pitchFamily="34" charset="0"/>
                  <a:ea typeface="Verdana" pitchFamily="34" charset="0"/>
                  <a:cs typeface="Verdana" pitchFamily="34" charset="0"/>
                </a:rPr>
                <a:t>ostenible de los productos forestales no madereros del bosque nativo</a:t>
              </a:r>
              <a:endParaRPr lang="es-ES" sz="2000" b="1" kern="1200" dirty="0">
                <a:solidFill>
                  <a:schemeClr val="tx1"/>
                </a:solidFill>
                <a:latin typeface="Arial Narrow" panose="020B0606020202030204" pitchFamily="34" charset="0"/>
                <a:ea typeface="Verdana" pitchFamily="34" charset="0"/>
                <a:cs typeface="Verdana" pitchFamily="34" charset="0"/>
              </a:endParaRPr>
            </a:p>
          </p:txBody>
        </p:sp>
      </p:grpSp>
      <p:sp>
        <p:nvSpPr>
          <p:cNvPr id="21" name="20 CuadroTexto"/>
          <p:cNvSpPr txBox="1"/>
          <p:nvPr/>
        </p:nvSpPr>
        <p:spPr>
          <a:xfrm>
            <a:off x="515910" y="476672"/>
            <a:ext cx="4202689" cy="461665"/>
          </a:xfrm>
          <a:prstGeom prst="rect">
            <a:avLst/>
          </a:prstGeom>
          <a:noFill/>
        </p:spPr>
        <p:txBody>
          <a:bodyPr wrap="none" rtlCol="0">
            <a:spAutoFit/>
          </a:bodyPr>
          <a:lstStyle/>
          <a:p>
            <a:r>
              <a:rPr lang="es-AR" sz="2400" b="1" dirty="0" smtClean="0">
                <a:latin typeface="Arial Narrow" panose="020B0606020202030204" pitchFamily="34" charset="0"/>
              </a:rPr>
              <a:t>COMPONENTES DEL PROYECTO</a:t>
            </a:r>
          </a:p>
        </p:txBody>
      </p:sp>
    </p:spTree>
    <p:extLst>
      <p:ext uri="{BB962C8B-B14F-4D97-AF65-F5344CB8AC3E}">
        <p14:creationId xmlns:p14="http://schemas.microsoft.com/office/powerpoint/2010/main" val="3530742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51509" y="0"/>
            <a:ext cx="9357182" cy="6858000"/>
          </a:xfrm>
          <a:prstGeom prst="rect">
            <a:avLst/>
          </a:prstGeom>
          <a:noFill/>
          <a:ln>
            <a:noFill/>
          </a:ln>
        </p:spPr>
      </p:pic>
      <p:sp>
        <p:nvSpPr>
          <p:cNvPr id="8" name="7 CuadroTexto"/>
          <p:cNvSpPr txBox="1"/>
          <p:nvPr/>
        </p:nvSpPr>
        <p:spPr>
          <a:xfrm>
            <a:off x="1001128" y="1282160"/>
            <a:ext cx="6592494" cy="978729"/>
          </a:xfrm>
          <a:prstGeom prst="rect">
            <a:avLst/>
          </a:prstGeom>
          <a:noFill/>
        </p:spPr>
        <p:txBody>
          <a:bodyPr wrap="square" rtlCol="0">
            <a:spAutoFit/>
          </a:bodyPr>
          <a:lstStyle/>
          <a:p>
            <a:pPr marL="0" lvl="1" defTabSz="800100">
              <a:lnSpc>
                <a:spcPct val="150000"/>
              </a:lnSpc>
              <a:spcBef>
                <a:spcPct val="0"/>
              </a:spcBef>
              <a:spcAft>
                <a:spcPct val="15000"/>
              </a:spcAft>
            </a:pPr>
            <a:endParaRPr lang="es-ES" sz="2400" b="1" i="1" dirty="0" smtClean="0">
              <a:solidFill>
                <a:schemeClr val="tx1"/>
              </a:solidFill>
              <a:latin typeface="Arial Narrow" panose="020B0606020202030204" pitchFamily="34" charset="0"/>
              <a:ea typeface="Verdana" pitchFamily="34" charset="0"/>
              <a:cs typeface="Verdana" pitchFamily="34" charset="0"/>
            </a:endParaRPr>
          </a:p>
          <a:p>
            <a:endParaRPr lang="es-AR" dirty="0"/>
          </a:p>
        </p:txBody>
      </p:sp>
      <p:sp>
        <p:nvSpPr>
          <p:cNvPr id="9" name="8 CuadroTexto"/>
          <p:cNvSpPr txBox="1"/>
          <p:nvPr/>
        </p:nvSpPr>
        <p:spPr>
          <a:xfrm>
            <a:off x="612837" y="548680"/>
            <a:ext cx="2446504" cy="461665"/>
          </a:xfrm>
          <a:prstGeom prst="rect">
            <a:avLst/>
          </a:prstGeom>
          <a:noFill/>
        </p:spPr>
        <p:txBody>
          <a:bodyPr wrap="none" rtlCol="0">
            <a:spAutoFit/>
          </a:bodyPr>
          <a:lstStyle/>
          <a:p>
            <a:r>
              <a:rPr lang="es-AR" sz="2400" b="1" dirty="0" smtClean="0">
                <a:latin typeface="Arial Narrow" panose="020B0606020202030204" pitchFamily="34" charset="0"/>
              </a:rPr>
              <a:t>ARTICULACIONES</a:t>
            </a:r>
          </a:p>
        </p:txBody>
      </p:sp>
      <p:sp>
        <p:nvSpPr>
          <p:cNvPr id="10" name="9 Redondear rectángulo de esquina del mismo lado"/>
          <p:cNvSpPr/>
          <p:nvPr/>
        </p:nvSpPr>
        <p:spPr>
          <a:xfrm rot="5400000">
            <a:off x="1906514" y="259458"/>
            <a:ext cx="5387200" cy="743260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10 CuadroTexto"/>
          <p:cNvSpPr txBox="1"/>
          <p:nvPr/>
        </p:nvSpPr>
        <p:spPr>
          <a:xfrm>
            <a:off x="1187624" y="1628800"/>
            <a:ext cx="6995826" cy="4912114"/>
          </a:xfrm>
          <a:prstGeom prst="rect">
            <a:avLst/>
          </a:prstGeom>
          <a:noFill/>
        </p:spPr>
        <p:txBody>
          <a:bodyPr wrap="none" rtlCol="0">
            <a:spAutoFit/>
          </a:bodyPr>
          <a:lstStyle/>
          <a:p>
            <a:pPr marL="342900" lvl="1" indent="-342900" defTabSz="800100">
              <a:lnSpc>
                <a:spcPct val="150000"/>
              </a:lnSpc>
              <a:spcBef>
                <a:spcPct val="0"/>
              </a:spcBef>
              <a:spcAft>
                <a:spcPct val="15000"/>
              </a:spcAft>
              <a:buFontTx/>
              <a:buChar char="-"/>
            </a:pPr>
            <a:r>
              <a:rPr lang="es-ES" sz="2400" b="1" dirty="0" err="1" smtClean="0">
                <a:latin typeface="Arial Narrow" panose="020B0606020202030204" pitchFamily="34" charset="0"/>
                <a:ea typeface="Verdana" pitchFamily="34" charset="0"/>
                <a:cs typeface="Verdana" pitchFamily="34" charset="0"/>
              </a:rPr>
              <a:t>MEyRNR</a:t>
            </a:r>
            <a:r>
              <a:rPr lang="es-ES" sz="2400" b="1" dirty="0" smtClean="0">
                <a:latin typeface="Arial Narrow" panose="020B0606020202030204" pitchFamily="34" charset="0"/>
                <a:ea typeface="Verdana" pitchFamily="34" charset="0"/>
                <a:cs typeface="Verdana" pitchFamily="34" charset="0"/>
              </a:rPr>
              <a:t> </a:t>
            </a:r>
          </a:p>
          <a:p>
            <a:pPr marL="342900" lvl="1" indent="-342900" defTabSz="800100">
              <a:lnSpc>
                <a:spcPct val="150000"/>
              </a:lnSpc>
              <a:spcBef>
                <a:spcPct val="0"/>
              </a:spcBef>
              <a:spcAft>
                <a:spcPct val="15000"/>
              </a:spcAft>
              <a:buFontTx/>
              <a:buChar char="-"/>
            </a:pPr>
            <a:r>
              <a:rPr lang="es-ES" sz="2400" b="1" dirty="0" smtClean="0">
                <a:latin typeface="Arial Narrow" panose="020B0606020202030204" pitchFamily="34" charset="0"/>
                <a:ea typeface="Verdana" pitchFamily="34" charset="0"/>
                <a:cs typeface="Verdana" pitchFamily="34" charset="0"/>
              </a:rPr>
              <a:t>INTA</a:t>
            </a:r>
            <a:r>
              <a:rPr lang="es-ES" sz="2400" b="1" dirty="0">
                <a:latin typeface="Arial Narrow" panose="020B0606020202030204" pitchFamily="34" charset="0"/>
                <a:ea typeface="Verdana" pitchFamily="34" charset="0"/>
                <a:cs typeface="Verdana" pitchFamily="34" charset="0"/>
              </a:rPr>
              <a:t>	</a:t>
            </a:r>
            <a:endParaRPr lang="es-ES" sz="2400" b="1" dirty="0" smtClean="0">
              <a:latin typeface="Arial Narrow" panose="020B0606020202030204" pitchFamily="34" charset="0"/>
              <a:ea typeface="Verdana" pitchFamily="34" charset="0"/>
              <a:cs typeface="Verdana" pitchFamily="34" charset="0"/>
            </a:endParaRPr>
          </a:p>
          <a:p>
            <a:pPr marL="342900" lvl="1" indent="-342900" defTabSz="800100">
              <a:lnSpc>
                <a:spcPct val="150000"/>
              </a:lnSpc>
              <a:spcBef>
                <a:spcPct val="0"/>
              </a:spcBef>
              <a:spcAft>
                <a:spcPct val="15000"/>
              </a:spcAft>
              <a:buFontTx/>
              <a:buChar char="-"/>
            </a:pPr>
            <a:r>
              <a:rPr lang="es-ES" sz="2400" b="1" dirty="0" smtClean="0">
                <a:latin typeface="Arial Narrow" panose="020B0606020202030204" pitchFamily="34" charset="0"/>
                <a:ea typeface="Verdana" pitchFamily="34" charset="0"/>
                <a:cs typeface="Verdana" pitchFamily="34" charset="0"/>
              </a:rPr>
              <a:t>Secretaría de Agricultura Familiar Nación</a:t>
            </a:r>
            <a:r>
              <a:rPr lang="es-ES" sz="2400" b="1" dirty="0">
                <a:latin typeface="Arial Narrow" panose="020B0606020202030204" pitchFamily="34" charset="0"/>
                <a:ea typeface="Verdana" pitchFamily="34" charset="0"/>
                <a:cs typeface="Verdana" pitchFamily="34" charset="0"/>
              </a:rPr>
              <a:t> </a:t>
            </a:r>
            <a:r>
              <a:rPr lang="es-ES" sz="2400" b="1" dirty="0" smtClean="0">
                <a:latin typeface="Arial Narrow" panose="020B0606020202030204" pitchFamily="34" charset="0"/>
                <a:ea typeface="Verdana" pitchFamily="34" charset="0"/>
                <a:cs typeface="Verdana" pitchFamily="34" charset="0"/>
              </a:rPr>
              <a:t>y Provincia </a:t>
            </a:r>
          </a:p>
          <a:p>
            <a:pPr marL="342900" lvl="1" indent="-342900" defTabSz="800100">
              <a:lnSpc>
                <a:spcPct val="150000"/>
              </a:lnSpc>
              <a:spcBef>
                <a:spcPct val="0"/>
              </a:spcBef>
              <a:spcAft>
                <a:spcPct val="15000"/>
              </a:spcAft>
              <a:buFontTx/>
              <a:buChar char="-"/>
            </a:pPr>
            <a:r>
              <a:rPr lang="es-ES" sz="2400" b="1" dirty="0" smtClean="0">
                <a:latin typeface="Arial Narrow" panose="020B0606020202030204" pitchFamily="34" charset="0"/>
                <a:ea typeface="Verdana" pitchFamily="34" charset="0"/>
                <a:cs typeface="Verdana" pitchFamily="34" charset="0"/>
              </a:rPr>
              <a:t>Universidad Nacional de Misiones</a:t>
            </a:r>
          </a:p>
          <a:p>
            <a:pPr marL="342900" lvl="1" indent="-342900" defTabSz="800100">
              <a:lnSpc>
                <a:spcPct val="150000"/>
              </a:lnSpc>
              <a:spcBef>
                <a:spcPct val="0"/>
              </a:spcBef>
              <a:spcAft>
                <a:spcPct val="15000"/>
              </a:spcAft>
              <a:buFontTx/>
              <a:buChar char="-"/>
            </a:pPr>
            <a:r>
              <a:rPr lang="es-ES" sz="2400" b="1" dirty="0" smtClean="0">
                <a:latin typeface="Arial Narrow" panose="020B0606020202030204" pitchFamily="34" charset="0"/>
                <a:ea typeface="Verdana" pitchFamily="34" charset="0"/>
                <a:cs typeface="Verdana" pitchFamily="34" charset="0"/>
              </a:rPr>
              <a:t>Escuelas rurales 	</a:t>
            </a:r>
          </a:p>
          <a:p>
            <a:pPr marL="342900" lvl="1" indent="-342900" defTabSz="800100">
              <a:lnSpc>
                <a:spcPct val="150000"/>
              </a:lnSpc>
              <a:spcBef>
                <a:spcPct val="0"/>
              </a:spcBef>
              <a:spcAft>
                <a:spcPct val="15000"/>
              </a:spcAft>
              <a:buFontTx/>
              <a:buChar char="-"/>
            </a:pPr>
            <a:r>
              <a:rPr lang="es-ES" sz="2400" b="1" dirty="0" smtClean="0">
                <a:latin typeface="Arial Narrow" panose="020B0606020202030204" pitchFamily="34" charset="0"/>
                <a:ea typeface="Verdana" pitchFamily="34" charset="0"/>
                <a:cs typeface="Verdana" pitchFamily="34" charset="0"/>
              </a:rPr>
              <a:t>Cooperativas, asociaciones, comunidades originarias</a:t>
            </a:r>
          </a:p>
          <a:p>
            <a:pPr marL="342900" lvl="1" indent="-342900" defTabSz="800100">
              <a:lnSpc>
                <a:spcPct val="150000"/>
              </a:lnSpc>
              <a:spcBef>
                <a:spcPct val="0"/>
              </a:spcBef>
              <a:spcAft>
                <a:spcPct val="15000"/>
              </a:spcAft>
              <a:buFontTx/>
              <a:buChar char="-"/>
            </a:pPr>
            <a:r>
              <a:rPr lang="es-ES" sz="2400" b="1" dirty="0" smtClean="0">
                <a:latin typeface="Arial Narrow" panose="020B0606020202030204" pitchFamily="34" charset="0"/>
                <a:ea typeface="Verdana" pitchFamily="34" charset="0"/>
                <a:cs typeface="Verdana" pitchFamily="34" charset="0"/>
              </a:rPr>
              <a:t>Centros de investigación específica </a:t>
            </a:r>
          </a:p>
          <a:p>
            <a:pPr marL="342900" lvl="1" indent="-342900" defTabSz="800100">
              <a:lnSpc>
                <a:spcPct val="150000"/>
              </a:lnSpc>
              <a:spcBef>
                <a:spcPct val="0"/>
              </a:spcBef>
              <a:spcAft>
                <a:spcPct val="15000"/>
              </a:spcAft>
              <a:buFontTx/>
              <a:buChar char="-"/>
            </a:pPr>
            <a:r>
              <a:rPr lang="es-ES" sz="2400" b="1" dirty="0" smtClean="0">
                <a:latin typeface="Arial Narrow" panose="020B0606020202030204" pitchFamily="34" charset="0"/>
                <a:ea typeface="Verdana" pitchFamily="34" charset="0"/>
                <a:cs typeface="Verdana" pitchFamily="34" charset="0"/>
              </a:rPr>
              <a:t>ONG</a:t>
            </a:r>
            <a:endParaRPr lang="es-ES" sz="2400" b="1" dirty="0" smtClean="0">
              <a:latin typeface="Arial Narrow" panose="020B0606020202030204" pitchFamily="34" charset="0"/>
              <a:ea typeface="Verdana" pitchFamily="34" charset="0"/>
              <a:cs typeface="Verdana" pitchFamily="34" charset="0"/>
            </a:endParaRPr>
          </a:p>
        </p:txBody>
      </p:sp>
    </p:spTree>
    <p:extLst>
      <p:ext uri="{BB962C8B-B14F-4D97-AF65-F5344CB8AC3E}">
        <p14:creationId xmlns:p14="http://schemas.microsoft.com/office/powerpoint/2010/main" val="1628089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0" y="476672"/>
            <a:ext cx="2020553" cy="461665"/>
          </a:xfrm>
          <a:prstGeom prst="rect">
            <a:avLst/>
          </a:prstGeom>
          <a:noFill/>
        </p:spPr>
        <p:txBody>
          <a:bodyPr wrap="none" rtlCol="0">
            <a:spAutoFit/>
          </a:bodyPr>
          <a:lstStyle/>
          <a:p>
            <a:r>
              <a:rPr lang="es-AR" sz="2400" b="1" dirty="0" smtClean="0">
                <a:latin typeface="Arial Narrow" panose="020B0606020202030204" pitchFamily="34" charset="0"/>
              </a:rPr>
              <a:t>SITIOS PILOTO</a:t>
            </a:r>
          </a:p>
        </p:txBody>
      </p:sp>
      <p:sp>
        <p:nvSpPr>
          <p:cNvPr id="7" name="6 Rectángulo"/>
          <p:cNvSpPr/>
          <p:nvPr/>
        </p:nvSpPr>
        <p:spPr>
          <a:xfrm>
            <a:off x="515910" y="1052736"/>
            <a:ext cx="6216330" cy="5632311"/>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Pequeños </a:t>
            </a:r>
            <a:r>
              <a:rPr lang="es-AR" sz="1600" b="1" dirty="0">
                <a:latin typeface="Arial Narrow" panose="020B0606020202030204" pitchFamily="34" charset="0"/>
              </a:rPr>
              <a:t>productores de Aristóbulo del Valle</a:t>
            </a: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Asociación </a:t>
            </a:r>
            <a:r>
              <a:rPr lang="es-AR" sz="1600" b="1" dirty="0">
                <a:latin typeface="Arial Narrow" panose="020B0606020202030204" pitchFamily="34" charset="0"/>
              </a:rPr>
              <a:t>civil Mujeres </a:t>
            </a:r>
            <a:r>
              <a:rPr lang="es-AR" sz="1600" b="1" dirty="0" smtClean="0">
                <a:latin typeface="Arial Narrow" panose="020B0606020202030204" pitchFamily="34" charset="0"/>
              </a:rPr>
              <a:t>Soñadoras,</a:t>
            </a:r>
          </a:p>
          <a:p>
            <a:pPr algn="just">
              <a:lnSpc>
                <a:spcPct val="150000"/>
              </a:lnSpc>
            </a:pPr>
            <a:r>
              <a:rPr lang="es-AR" sz="1600" b="1" dirty="0">
                <a:latin typeface="Arial Narrow" panose="020B0606020202030204" pitchFamily="34" charset="0"/>
              </a:rPr>
              <a:t>	</a:t>
            </a:r>
            <a:r>
              <a:rPr lang="es-AR" sz="1600" b="1" dirty="0" smtClean="0">
                <a:latin typeface="Arial Narrow" panose="020B0606020202030204" pitchFamily="34" charset="0"/>
              </a:rPr>
              <a:t>Aristóbulo </a:t>
            </a:r>
            <a:r>
              <a:rPr lang="es-AR" sz="1600" b="1" dirty="0">
                <a:latin typeface="Arial Narrow" panose="020B0606020202030204" pitchFamily="34" charset="0"/>
              </a:rPr>
              <a:t>del Valle</a:t>
            </a: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Parque </a:t>
            </a:r>
            <a:r>
              <a:rPr lang="es-AR" sz="1600" b="1" dirty="0">
                <a:latin typeface="Arial Narrow" panose="020B0606020202030204" pitchFamily="34" charset="0"/>
              </a:rPr>
              <a:t>Provincial Salto Encantado</a:t>
            </a: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Instituto </a:t>
            </a:r>
            <a:r>
              <a:rPr lang="es-AR" sz="1600" b="1" dirty="0">
                <a:latin typeface="Arial Narrow" panose="020B0606020202030204" pitchFamily="34" charset="0"/>
              </a:rPr>
              <a:t>de enseñanza agropecuaria N° </a:t>
            </a:r>
            <a:r>
              <a:rPr lang="es-AR" sz="1600" b="1" dirty="0" smtClean="0">
                <a:latin typeface="Arial Narrow" panose="020B0606020202030204" pitchFamily="34" charset="0"/>
              </a:rPr>
              <a:t>14,</a:t>
            </a:r>
          </a:p>
          <a:p>
            <a:pPr algn="just">
              <a:lnSpc>
                <a:spcPct val="150000"/>
              </a:lnSpc>
            </a:pPr>
            <a:r>
              <a:rPr lang="es-AR" sz="1600" b="1" dirty="0">
                <a:latin typeface="Arial Narrow" panose="020B0606020202030204" pitchFamily="34" charset="0"/>
              </a:rPr>
              <a:t>	</a:t>
            </a:r>
            <a:r>
              <a:rPr lang="es-AR" sz="1600" b="1" dirty="0" smtClean="0">
                <a:latin typeface="Arial Narrow" panose="020B0606020202030204" pitchFamily="34" charset="0"/>
              </a:rPr>
              <a:t>Aristóbulo </a:t>
            </a:r>
            <a:r>
              <a:rPr lang="es-AR" sz="1600" b="1" dirty="0">
                <a:latin typeface="Arial Narrow" panose="020B0606020202030204" pitchFamily="34" charset="0"/>
              </a:rPr>
              <a:t>del Valle</a:t>
            </a: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Comunidad </a:t>
            </a:r>
            <a:r>
              <a:rPr lang="es-AR" sz="1600" b="1" dirty="0" err="1">
                <a:latin typeface="Arial Narrow" panose="020B0606020202030204" pitchFamily="34" charset="0"/>
              </a:rPr>
              <a:t>Mbya</a:t>
            </a:r>
            <a:r>
              <a:rPr lang="es-AR" sz="1600" b="1" dirty="0">
                <a:latin typeface="Arial Narrow" panose="020B0606020202030204" pitchFamily="34" charset="0"/>
              </a:rPr>
              <a:t> Guaraní </a:t>
            </a:r>
            <a:r>
              <a:rPr lang="es-AR" sz="1600" b="1" dirty="0" err="1">
                <a:latin typeface="Arial Narrow" panose="020B0606020202030204" pitchFamily="34" charset="0"/>
              </a:rPr>
              <a:t>Ka´a</a:t>
            </a:r>
            <a:r>
              <a:rPr lang="es-AR" sz="1600" b="1" dirty="0">
                <a:latin typeface="Arial Narrow" panose="020B0606020202030204" pitchFamily="34" charset="0"/>
              </a:rPr>
              <a:t> </a:t>
            </a:r>
            <a:r>
              <a:rPr lang="es-AR" sz="1600" b="1" dirty="0" err="1" smtClean="0">
                <a:latin typeface="Arial Narrow" panose="020B0606020202030204" pitchFamily="34" charset="0"/>
              </a:rPr>
              <a:t>Kupé</a:t>
            </a:r>
            <a:r>
              <a:rPr lang="es-AR" sz="1600" b="1" dirty="0" smtClean="0">
                <a:latin typeface="Arial Narrow" panose="020B0606020202030204" pitchFamily="34" charset="0"/>
              </a:rPr>
              <a:t>, </a:t>
            </a:r>
          </a:p>
          <a:p>
            <a:pPr algn="just">
              <a:lnSpc>
                <a:spcPct val="150000"/>
              </a:lnSpc>
            </a:pPr>
            <a:r>
              <a:rPr lang="es-AR" sz="1600" b="1" dirty="0">
                <a:latin typeface="Arial Narrow" panose="020B0606020202030204" pitchFamily="34" charset="0"/>
              </a:rPr>
              <a:t>	</a:t>
            </a:r>
            <a:r>
              <a:rPr lang="es-AR" sz="1600" b="1" dirty="0" smtClean="0">
                <a:latin typeface="Arial Narrow" panose="020B0606020202030204" pitchFamily="34" charset="0"/>
              </a:rPr>
              <a:t>Valle </a:t>
            </a:r>
            <a:r>
              <a:rPr lang="es-AR" sz="1600" b="1" dirty="0">
                <a:latin typeface="Arial Narrow" panose="020B0606020202030204" pitchFamily="34" charset="0"/>
              </a:rPr>
              <a:t>del Cuña Pirú</a:t>
            </a: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Comunidad </a:t>
            </a:r>
            <a:r>
              <a:rPr lang="es-AR" sz="1600" b="1" dirty="0" err="1">
                <a:latin typeface="Arial Narrow" panose="020B0606020202030204" pitchFamily="34" charset="0"/>
              </a:rPr>
              <a:t>Mbya</a:t>
            </a:r>
            <a:r>
              <a:rPr lang="es-AR" sz="1600" b="1" dirty="0">
                <a:latin typeface="Arial Narrow" panose="020B0606020202030204" pitchFamily="34" charset="0"/>
              </a:rPr>
              <a:t> Guaraní </a:t>
            </a:r>
            <a:r>
              <a:rPr lang="es-AR" sz="1600" b="1" dirty="0" err="1">
                <a:latin typeface="Arial Narrow" panose="020B0606020202030204" pitchFamily="34" charset="0"/>
              </a:rPr>
              <a:t>Yvytú</a:t>
            </a:r>
            <a:r>
              <a:rPr lang="es-AR" sz="1600" b="1" dirty="0">
                <a:latin typeface="Arial Narrow" panose="020B0606020202030204" pitchFamily="34" charset="0"/>
              </a:rPr>
              <a:t> </a:t>
            </a:r>
            <a:r>
              <a:rPr lang="es-AR" sz="1600" b="1" dirty="0" err="1" smtClean="0">
                <a:latin typeface="Arial Narrow" panose="020B0606020202030204" pitchFamily="34" charset="0"/>
              </a:rPr>
              <a:t>Porá</a:t>
            </a:r>
            <a:r>
              <a:rPr lang="es-AR" sz="1600" b="1" dirty="0" smtClean="0">
                <a:latin typeface="Arial Narrow" panose="020B0606020202030204" pitchFamily="34" charset="0"/>
              </a:rPr>
              <a:t>,</a:t>
            </a:r>
          </a:p>
          <a:p>
            <a:pPr algn="just">
              <a:lnSpc>
                <a:spcPct val="150000"/>
              </a:lnSpc>
            </a:pPr>
            <a:r>
              <a:rPr lang="es-AR" sz="1600" b="1" dirty="0">
                <a:latin typeface="Arial Narrow" panose="020B0606020202030204" pitchFamily="34" charset="0"/>
              </a:rPr>
              <a:t>	</a:t>
            </a:r>
            <a:r>
              <a:rPr lang="es-AR" sz="1600" b="1" dirty="0" smtClean="0">
                <a:latin typeface="Arial Narrow" panose="020B0606020202030204" pitchFamily="34" charset="0"/>
              </a:rPr>
              <a:t>Valle </a:t>
            </a:r>
            <a:r>
              <a:rPr lang="es-AR" sz="1600" b="1" dirty="0">
                <a:latin typeface="Arial Narrow" panose="020B0606020202030204" pitchFamily="34" charset="0"/>
              </a:rPr>
              <a:t>del Cuña Pirú</a:t>
            </a: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Pequeños </a:t>
            </a:r>
            <a:r>
              <a:rPr lang="es-AR" sz="1600" b="1" dirty="0">
                <a:latin typeface="Arial Narrow" panose="020B0606020202030204" pitchFamily="34" charset="0"/>
              </a:rPr>
              <a:t>productores de </a:t>
            </a:r>
            <a:r>
              <a:rPr lang="es-AR" sz="1600" b="1" dirty="0" smtClean="0">
                <a:latin typeface="Arial Narrow" panose="020B0606020202030204" pitchFamily="34" charset="0"/>
              </a:rPr>
              <a:t>Península Andresito</a:t>
            </a: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Centro </a:t>
            </a:r>
            <a:r>
              <a:rPr lang="es-AR" sz="1600" b="1" dirty="0">
                <a:latin typeface="Arial Narrow" panose="020B0606020202030204" pitchFamily="34" charset="0"/>
              </a:rPr>
              <a:t>de enseñanza polimodal N° 40 de Pozo Azul</a:t>
            </a: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Cooperativa </a:t>
            </a:r>
            <a:r>
              <a:rPr lang="es-AR" sz="1600" b="1" dirty="0">
                <a:latin typeface="Arial Narrow" panose="020B0606020202030204" pitchFamily="34" charset="0"/>
              </a:rPr>
              <a:t>Nueva Esperanza de Paraje Gentil, San Pedro</a:t>
            </a: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Pequeños productores ubicados dentro de Reserva </a:t>
            </a:r>
            <a:r>
              <a:rPr lang="es-AR" sz="1600" b="1" dirty="0">
                <a:latin typeface="Arial Narrow" panose="020B0606020202030204" pitchFamily="34" charset="0"/>
              </a:rPr>
              <a:t>de Biósfera </a:t>
            </a:r>
            <a:r>
              <a:rPr lang="es-AR" sz="1600" b="1" dirty="0" err="1">
                <a:latin typeface="Arial Narrow" panose="020B0606020202030204" pitchFamily="34" charset="0"/>
              </a:rPr>
              <a:t>Yabotí</a:t>
            </a:r>
            <a:endParaRPr lang="es-AR" sz="1600" b="1" dirty="0">
              <a:latin typeface="Arial Narrow" panose="020B0606020202030204" pitchFamily="34" charset="0"/>
            </a:endParaRPr>
          </a:p>
          <a:p>
            <a:pPr marL="342900" indent="-342900" algn="just">
              <a:lnSpc>
                <a:spcPct val="150000"/>
              </a:lnSpc>
              <a:buFont typeface="Arial" panose="020B0604020202020204" pitchFamily="34" charset="0"/>
              <a:buChar char="•"/>
            </a:pPr>
            <a:r>
              <a:rPr lang="es-AR" sz="1600" b="1" dirty="0" smtClean="0">
                <a:latin typeface="Arial Narrow" panose="020B0606020202030204" pitchFamily="34" charset="0"/>
              </a:rPr>
              <a:t>Pequeños </a:t>
            </a:r>
            <a:r>
              <a:rPr lang="es-AR" sz="1600" b="1" dirty="0">
                <a:latin typeface="Arial Narrow" panose="020B0606020202030204" pitchFamily="34" charset="0"/>
              </a:rPr>
              <a:t>productores de Picada Norte y </a:t>
            </a:r>
            <a:r>
              <a:rPr lang="es-AR" sz="1600" b="1" dirty="0" err="1">
                <a:latin typeface="Arial Narrow" panose="020B0606020202030204" pitchFamily="34" charset="0"/>
              </a:rPr>
              <a:t>Almafuerte</a:t>
            </a:r>
            <a:r>
              <a:rPr lang="es-AR" sz="1600" b="1" dirty="0">
                <a:latin typeface="Arial Narrow" panose="020B0606020202030204" pitchFamily="34" charset="0"/>
              </a:rPr>
              <a:t>, </a:t>
            </a:r>
            <a:r>
              <a:rPr lang="es-AR" sz="1600" b="1" dirty="0" err="1" smtClean="0">
                <a:latin typeface="Arial Narrow" panose="020B0606020202030204" pitchFamily="34" charset="0"/>
              </a:rPr>
              <a:t>Bonpland</a:t>
            </a:r>
            <a:endParaRPr lang="es-AR" sz="1600" b="1" dirty="0">
              <a:latin typeface="Arial Narrow" panose="020B0606020202030204" pitchFamily="34" charset="0"/>
            </a:endParaRPr>
          </a:p>
        </p:txBody>
      </p:sp>
      <p:pic>
        <p:nvPicPr>
          <p:cNvPr id="8" name="7 Imagen" descr="Misiones_Province_Map_Argentina.JPG"/>
          <p:cNvPicPr>
            <a:picLocks noChangeAspect="1"/>
          </p:cNvPicPr>
          <p:nvPr/>
        </p:nvPicPr>
        <p:blipFill>
          <a:blip r:embed="rId3" cstate="print"/>
          <a:stretch>
            <a:fillRect/>
          </a:stretch>
        </p:blipFill>
        <p:spPr>
          <a:xfrm>
            <a:off x="5584432" y="1028251"/>
            <a:ext cx="3164032" cy="3984925"/>
          </a:xfrm>
          <a:prstGeom prst="rect">
            <a:avLst/>
          </a:prstGeom>
          <a:ln>
            <a:noFill/>
          </a:ln>
          <a:effectLst>
            <a:softEdge rad="112500"/>
          </a:effectLst>
        </p:spPr>
      </p:pic>
    </p:spTree>
    <p:extLst>
      <p:ext uri="{BB962C8B-B14F-4D97-AF65-F5344CB8AC3E}">
        <p14:creationId xmlns:p14="http://schemas.microsoft.com/office/powerpoint/2010/main" val="1628089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6" name="5 CuadroTexto"/>
          <p:cNvSpPr txBox="1"/>
          <p:nvPr/>
        </p:nvSpPr>
        <p:spPr>
          <a:xfrm>
            <a:off x="515910" y="476672"/>
            <a:ext cx="4541693" cy="461665"/>
          </a:xfrm>
          <a:prstGeom prst="rect">
            <a:avLst/>
          </a:prstGeom>
          <a:noFill/>
        </p:spPr>
        <p:txBody>
          <a:bodyPr wrap="none" rtlCol="0">
            <a:spAutoFit/>
          </a:bodyPr>
          <a:lstStyle/>
          <a:p>
            <a:r>
              <a:rPr lang="es-AR" sz="2400" b="1" dirty="0" smtClean="0">
                <a:latin typeface="Arial Narrow" panose="020B0606020202030204" pitchFamily="34" charset="0"/>
              </a:rPr>
              <a:t>PRODUCTOS DEL BOSQUE NATIVO</a:t>
            </a:r>
          </a:p>
        </p:txBody>
      </p:sp>
      <p:sp>
        <p:nvSpPr>
          <p:cNvPr id="7" name="6 Redondear rectángulo de esquina del mismo lado"/>
          <p:cNvSpPr/>
          <p:nvPr/>
        </p:nvSpPr>
        <p:spPr>
          <a:xfrm rot="5400000">
            <a:off x="1950408" y="159337"/>
            <a:ext cx="5387198" cy="763284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7 CuadroTexto"/>
          <p:cNvSpPr txBox="1"/>
          <p:nvPr/>
        </p:nvSpPr>
        <p:spPr>
          <a:xfrm>
            <a:off x="1001128" y="1844824"/>
            <a:ext cx="6811232" cy="7072705"/>
          </a:xfrm>
          <a:prstGeom prst="rect">
            <a:avLst/>
          </a:prstGeom>
          <a:noFill/>
        </p:spPr>
        <p:txBody>
          <a:bodyPr wrap="square" rtlCol="0">
            <a:spAutoFit/>
          </a:bodyPr>
          <a:lstStyle/>
          <a:p>
            <a:pPr marL="342900" lvl="1" indent="-342900" defTabSz="800100">
              <a:lnSpc>
                <a:spcPct val="150000"/>
              </a:lnSpc>
              <a:spcBef>
                <a:spcPct val="0"/>
              </a:spcBef>
              <a:spcAft>
                <a:spcPct val="15000"/>
              </a:spcAft>
              <a:buFont typeface="Arial" panose="020B0604020202020204" pitchFamily="34" charset="0"/>
              <a:buChar char="•"/>
            </a:pPr>
            <a:r>
              <a:rPr lang="es-ES" sz="2400" b="1" dirty="0" smtClean="0">
                <a:latin typeface="Arial Narrow" panose="020B0606020202030204" pitchFamily="34" charset="0"/>
                <a:ea typeface="Verdana" pitchFamily="34" charset="0"/>
                <a:cs typeface="Verdana" pitchFamily="34" charset="0"/>
              </a:rPr>
              <a:t>FRUTAS </a:t>
            </a:r>
          </a:p>
          <a:p>
            <a:pPr marL="342900" lvl="1" indent="-342900" defTabSz="800100">
              <a:lnSpc>
                <a:spcPct val="150000"/>
              </a:lnSpc>
              <a:spcBef>
                <a:spcPct val="0"/>
              </a:spcBef>
              <a:spcAft>
                <a:spcPct val="15000"/>
              </a:spcAft>
              <a:buFont typeface="Arial" panose="020B0604020202020204" pitchFamily="34" charset="0"/>
              <a:buChar char="•"/>
            </a:pPr>
            <a:r>
              <a:rPr lang="es-ES" sz="2400" b="1" dirty="0" smtClean="0">
                <a:latin typeface="Arial Narrow" panose="020B0606020202030204" pitchFamily="34" charset="0"/>
                <a:ea typeface="Verdana" pitchFamily="34" charset="0"/>
                <a:cs typeface="Verdana" pitchFamily="34" charset="0"/>
              </a:rPr>
              <a:t>MELIPONAS</a:t>
            </a:r>
          </a:p>
          <a:p>
            <a:pPr marL="342900" lvl="1" indent="-342900" defTabSz="800100">
              <a:lnSpc>
                <a:spcPct val="150000"/>
              </a:lnSpc>
              <a:spcBef>
                <a:spcPct val="0"/>
              </a:spcBef>
              <a:spcAft>
                <a:spcPct val="15000"/>
              </a:spcAft>
              <a:buFont typeface="Arial" panose="020B0604020202020204" pitchFamily="34" charset="0"/>
              <a:buChar char="•"/>
            </a:pPr>
            <a:r>
              <a:rPr lang="es-ES" sz="2400" b="1" dirty="0">
                <a:latin typeface="Arial Narrow" panose="020B0606020202030204" pitchFamily="34" charset="0"/>
                <a:ea typeface="Verdana" pitchFamily="34" charset="0"/>
                <a:cs typeface="Verdana" pitchFamily="34" charset="0"/>
              </a:rPr>
              <a:t>HONGOS SILVESTRES COMESTIBLES</a:t>
            </a:r>
          </a:p>
          <a:p>
            <a:pPr marL="342900" lvl="1" indent="-342900" defTabSz="800100">
              <a:lnSpc>
                <a:spcPct val="150000"/>
              </a:lnSpc>
              <a:spcBef>
                <a:spcPct val="0"/>
              </a:spcBef>
              <a:spcAft>
                <a:spcPct val="15000"/>
              </a:spcAft>
              <a:buFont typeface="Arial" panose="020B0604020202020204" pitchFamily="34" charset="0"/>
              <a:buChar char="•"/>
            </a:pPr>
            <a:r>
              <a:rPr lang="es-ES" sz="2400" b="1" dirty="0" smtClean="0">
                <a:latin typeface="Arial Narrow" panose="020B0606020202030204" pitchFamily="34" charset="0"/>
                <a:ea typeface="Verdana" pitchFamily="34" charset="0"/>
                <a:cs typeface="Verdana" pitchFamily="34" charset="0"/>
              </a:rPr>
              <a:t>ORQUÍDEAS</a:t>
            </a:r>
          </a:p>
          <a:p>
            <a:pPr marL="342900" lvl="1" indent="-342900" defTabSz="800100">
              <a:lnSpc>
                <a:spcPct val="150000"/>
              </a:lnSpc>
              <a:spcBef>
                <a:spcPct val="0"/>
              </a:spcBef>
              <a:spcAft>
                <a:spcPct val="15000"/>
              </a:spcAft>
              <a:buFont typeface="Arial" panose="020B0604020202020204" pitchFamily="34" charset="0"/>
              <a:buChar char="•"/>
            </a:pPr>
            <a:r>
              <a:rPr lang="es-ES" sz="2400" b="1" dirty="0" smtClean="0">
                <a:latin typeface="Arial Narrow" panose="020B0606020202030204" pitchFamily="34" charset="0"/>
                <a:ea typeface="Verdana" pitchFamily="34" charset="0"/>
                <a:cs typeface="Verdana" pitchFamily="34" charset="0"/>
              </a:rPr>
              <a:t>PALMITO</a:t>
            </a:r>
          </a:p>
          <a:p>
            <a:pPr marL="342900" lvl="1" indent="-342900" defTabSz="800100">
              <a:lnSpc>
                <a:spcPct val="150000"/>
              </a:lnSpc>
              <a:spcBef>
                <a:spcPct val="0"/>
              </a:spcBef>
              <a:spcAft>
                <a:spcPct val="15000"/>
              </a:spcAft>
              <a:buFont typeface="Arial" panose="020B0604020202020204" pitchFamily="34" charset="0"/>
              <a:buChar char="•"/>
            </a:pPr>
            <a:r>
              <a:rPr lang="es-ES" sz="2400" b="1" dirty="0">
                <a:latin typeface="Arial Narrow" panose="020B0606020202030204" pitchFamily="34" charset="0"/>
                <a:ea typeface="Verdana" pitchFamily="34" charset="0"/>
                <a:cs typeface="Verdana" pitchFamily="34" charset="0"/>
              </a:rPr>
              <a:t>PECES ORNAMENTALES</a:t>
            </a:r>
          </a:p>
          <a:p>
            <a:pPr marL="342900" lvl="1" indent="-342900" defTabSz="800100">
              <a:lnSpc>
                <a:spcPct val="150000"/>
              </a:lnSpc>
              <a:spcBef>
                <a:spcPct val="0"/>
              </a:spcBef>
              <a:spcAft>
                <a:spcPct val="15000"/>
              </a:spcAft>
              <a:buFont typeface="Arial" panose="020B0604020202020204" pitchFamily="34" charset="0"/>
              <a:buChar char="•"/>
            </a:pPr>
            <a:r>
              <a:rPr lang="es-ES" sz="2400" b="1" dirty="0" smtClean="0">
                <a:latin typeface="Arial Narrow" panose="020B0606020202030204" pitchFamily="34" charset="0"/>
                <a:ea typeface="Verdana" pitchFamily="34" charset="0"/>
                <a:cs typeface="Verdana" pitchFamily="34" charset="0"/>
              </a:rPr>
              <a:t>PLANTAS MEDICINALES </a:t>
            </a:r>
          </a:p>
          <a:p>
            <a:pPr marL="342900" lvl="1" indent="-342900" defTabSz="800100">
              <a:lnSpc>
                <a:spcPct val="150000"/>
              </a:lnSpc>
              <a:spcBef>
                <a:spcPct val="0"/>
              </a:spcBef>
              <a:spcAft>
                <a:spcPct val="15000"/>
              </a:spcAft>
              <a:buFont typeface="Arial" panose="020B0604020202020204" pitchFamily="34" charset="0"/>
              <a:buChar char="•"/>
            </a:pPr>
            <a:endParaRPr lang="es-ES" sz="2400" b="1" dirty="0" smtClean="0">
              <a:latin typeface="Arial Narrow" panose="020B0606020202030204" pitchFamily="34" charset="0"/>
              <a:ea typeface="Verdana" pitchFamily="34" charset="0"/>
              <a:cs typeface="Verdana" pitchFamily="34" charset="0"/>
            </a:endParaRPr>
          </a:p>
          <a:p>
            <a:pPr marL="0" lvl="1" defTabSz="800100">
              <a:lnSpc>
                <a:spcPct val="150000"/>
              </a:lnSpc>
              <a:spcBef>
                <a:spcPct val="0"/>
              </a:spcBef>
              <a:spcAft>
                <a:spcPct val="15000"/>
              </a:spcAft>
            </a:pPr>
            <a:endParaRPr lang="es-ES" sz="2400" b="1" dirty="0" smtClean="0">
              <a:latin typeface="Arial Narrow" panose="020B0606020202030204" pitchFamily="34" charset="0"/>
              <a:ea typeface="Verdana" pitchFamily="34" charset="0"/>
              <a:cs typeface="Verdana" pitchFamily="34" charset="0"/>
            </a:endParaRPr>
          </a:p>
          <a:p>
            <a:pPr marL="171450" lvl="1" indent="-171450" defTabSz="800100">
              <a:lnSpc>
                <a:spcPct val="150000"/>
              </a:lnSpc>
              <a:spcBef>
                <a:spcPct val="0"/>
              </a:spcBef>
              <a:spcAft>
                <a:spcPct val="15000"/>
              </a:spcAft>
              <a:buFontTx/>
              <a:buChar char="••"/>
            </a:pPr>
            <a:endParaRPr lang="es-ES" sz="2400" b="1" dirty="0" smtClean="0">
              <a:latin typeface="Arial Narrow" panose="020B0606020202030204" pitchFamily="34" charset="0"/>
              <a:ea typeface="Verdana" pitchFamily="34" charset="0"/>
              <a:cs typeface="Verdana" pitchFamily="34" charset="0"/>
            </a:endParaRPr>
          </a:p>
          <a:p>
            <a:pPr marL="171450" lvl="1" indent="-171450" defTabSz="800100">
              <a:lnSpc>
                <a:spcPct val="150000"/>
              </a:lnSpc>
              <a:spcBef>
                <a:spcPct val="0"/>
              </a:spcBef>
              <a:spcAft>
                <a:spcPct val="15000"/>
              </a:spcAft>
              <a:buFontTx/>
              <a:buChar char="••"/>
            </a:pPr>
            <a:endParaRPr lang="es-ES" sz="2400" b="1" i="1" dirty="0" smtClean="0">
              <a:solidFill>
                <a:schemeClr val="tx1"/>
              </a:solidFill>
              <a:latin typeface="Arial Narrow" panose="020B0606020202030204" pitchFamily="34" charset="0"/>
              <a:ea typeface="Verdana" pitchFamily="34" charset="0"/>
              <a:cs typeface="Verdana" pitchFamily="34" charset="0"/>
            </a:endParaRPr>
          </a:p>
          <a:p>
            <a:endParaRPr lang="es-AR" dirty="0"/>
          </a:p>
        </p:txBody>
      </p:sp>
    </p:spTree>
    <p:extLst>
      <p:ext uri="{BB962C8B-B14F-4D97-AF65-F5344CB8AC3E}">
        <p14:creationId xmlns:p14="http://schemas.microsoft.com/office/powerpoint/2010/main" val="866789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63"/>
          <p:cNvPicPr preferRelativeResize="0"/>
          <p:nvPr/>
        </p:nvPicPr>
        <p:blipFill rotWithShape="1">
          <a:blip r:embed="rId2" cstate="email">
            <a:alphaModFix/>
          </a:blip>
          <a:srcRect/>
          <a:stretch/>
        </p:blipFill>
        <p:spPr>
          <a:xfrm>
            <a:off x="0" y="-27384"/>
            <a:ext cx="9165000" cy="6858000"/>
          </a:xfrm>
          <a:prstGeom prst="rect">
            <a:avLst/>
          </a:prstGeom>
          <a:noFill/>
          <a:ln>
            <a:noFill/>
          </a:ln>
        </p:spPr>
      </p:pic>
      <p:sp>
        <p:nvSpPr>
          <p:cNvPr id="5" name="4 CuadroTexto"/>
          <p:cNvSpPr txBox="1"/>
          <p:nvPr/>
        </p:nvSpPr>
        <p:spPr>
          <a:xfrm>
            <a:off x="515910" y="476672"/>
            <a:ext cx="8304562" cy="2616101"/>
          </a:xfrm>
          <a:prstGeom prst="rect">
            <a:avLst/>
          </a:prstGeom>
          <a:noFill/>
        </p:spPr>
        <p:txBody>
          <a:bodyPr wrap="square" rtlCol="0">
            <a:spAutoFit/>
          </a:bodyPr>
          <a:lstStyle/>
          <a:p>
            <a:r>
              <a:rPr lang="es-AR" sz="2400" b="1" dirty="0" smtClean="0">
                <a:latin typeface="Arial Narrow" panose="020B0606020202030204" pitchFamily="34" charset="0"/>
              </a:rPr>
              <a:t>FRUTAS NATIVAS</a:t>
            </a:r>
          </a:p>
          <a:p>
            <a:pPr algn="r"/>
            <a:r>
              <a:rPr lang="es-AR" sz="1400" b="1" i="1" dirty="0" smtClean="0">
                <a:solidFill>
                  <a:schemeClr val="bg1"/>
                </a:solidFill>
                <a:latin typeface="Arial Narrow" panose="020B0606020202030204" pitchFamily="34" charset="0"/>
              </a:rPr>
              <a:t>(</a:t>
            </a:r>
            <a:r>
              <a:rPr lang="es-AR" sz="1400" b="1" dirty="0" smtClean="0">
                <a:solidFill>
                  <a:schemeClr val="bg1"/>
                </a:solidFill>
                <a:latin typeface="Arial Narrow" panose="020B0606020202030204" pitchFamily="34" charset="0"/>
              </a:rPr>
              <a:t>Pitanga </a:t>
            </a:r>
            <a:r>
              <a:rPr lang="es-AR" sz="1400" b="1" i="1" dirty="0" smtClean="0">
                <a:solidFill>
                  <a:schemeClr val="bg1"/>
                </a:solidFill>
                <a:latin typeface="Arial Narrow" panose="020B0606020202030204" pitchFamily="34" charset="0"/>
              </a:rPr>
              <a:t>Eugenia </a:t>
            </a:r>
            <a:r>
              <a:rPr lang="es-AR" sz="1400" b="1" i="1" dirty="0" err="1" smtClean="0">
                <a:solidFill>
                  <a:schemeClr val="bg1"/>
                </a:solidFill>
                <a:latin typeface="Arial Narrow" panose="020B0606020202030204" pitchFamily="34" charset="0"/>
              </a:rPr>
              <a:t>uniflora</a:t>
            </a:r>
            <a:r>
              <a:rPr lang="es-AR" sz="1400" b="1" i="1" dirty="0" smtClean="0">
                <a:solidFill>
                  <a:schemeClr val="bg1"/>
                </a:solidFill>
                <a:latin typeface="Arial Narrow" panose="020B0606020202030204" pitchFamily="34" charset="0"/>
              </a:rPr>
              <a:t>; </a:t>
            </a:r>
            <a:r>
              <a:rPr lang="es-AR" sz="1400" b="1" dirty="0" err="1" smtClean="0">
                <a:solidFill>
                  <a:schemeClr val="bg1"/>
                </a:solidFill>
                <a:latin typeface="Arial Narrow" panose="020B0606020202030204" pitchFamily="34" charset="0"/>
              </a:rPr>
              <a:t>Guaviroba</a:t>
            </a:r>
            <a:r>
              <a:rPr lang="es-AR" sz="1400" b="1" i="1" dirty="0" smtClean="0">
                <a:solidFill>
                  <a:schemeClr val="bg1"/>
                </a:solidFill>
                <a:latin typeface="Arial Narrow" panose="020B0606020202030204" pitchFamily="34" charset="0"/>
              </a:rPr>
              <a:t> </a:t>
            </a:r>
            <a:r>
              <a:rPr lang="es-AR" sz="1400" b="1" i="1" dirty="0" err="1">
                <a:solidFill>
                  <a:schemeClr val="bg1"/>
                </a:solidFill>
                <a:latin typeface="Arial Narrow" panose="020B0606020202030204" pitchFamily="34" charset="0"/>
              </a:rPr>
              <a:t>Campomanesia</a:t>
            </a:r>
            <a:r>
              <a:rPr lang="es-AR" sz="1400" b="1" i="1" dirty="0">
                <a:solidFill>
                  <a:schemeClr val="bg1"/>
                </a:solidFill>
                <a:latin typeface="Arial Narrow" panose="020B0606020202030204" pitchFamily="34" charset="0"/>
              </a:rPr>
              <a:t> </a:t>
            </a:r>
            <a:r>
              <a:rPr lang="es-AR" sz="1400" b="1" i="1" dirty="0" err="1" smtClean="0">
                <a:solidFill>
                  <a:schemeClr val="bg1"/>
                </a:solidFill>
                <a:latin typeface="Arial Narrow" panose="020B0606020202030204" pitchFamily="34" charset="0"/>
              </a:rPr>
              <a:t>xanthocarpa</a:t>
            </a:r>
            <a:r>
              <a:rPr lang="es-AR" sz="1400" b="1" i="1" dirty="0" smtClean="0">
                <a:solidFill>
                  <a:schemeClr val="bg1"/>
                </a:solidFill>
                <a:latin typeface="Arial Narrow" panose="020B0606020202030204" pitchFamily="34" charset="0"/>
              </a:rPr>
              <a:t>; </a:t>
            </a:r>
          </a:p>
          <a:p>
            <a:pPr algn="r"/>
            <a:r>
              <a:rPr lang="es-AR" sz="1400" b="1" dirty="0" smtClean="0">
                <a:solidFill>
                  <a:schemeClr val="bg1"/>
                </a:solidFill>
                <a:latin typeface="Arial Narrow" panose="020B0606020202030204" pitchFamily="34" charset="0"/>
              </a:rPr>
              <a:t>Ubajay </a:t>
            </a:r>
            <a:r>
              <a:rPr lang="es-AR" sz="1400" b="1" i="1" dirty="0" smtClean="0">
                <a:solidFill>
                  <a:schemeClr val="bg1"/>
                </a:solidFill>
                <a:latin typeface="Arial Narrow" panose="020B0606020202030204" pitchFamily="34" charset="0"/>
              </a:rPr>
              <a:t>Eugenia </a:t>
            </a:r>
            <a:r>
              <a:rPr lang="es-AR" sz="1400" b="1" i="1" dirty="0" err="1" smtClean="0">
                <a:solidFill>
                  <a:schemeClr val="bg1"/>
                </a:solidFill>
                <a:latin typeface="Arial Narrow" panose="020B0606020202030204" pitchFamily="34" charset="0"/>
              </a:rPr>
              <a:t>pyriformis</a:t>
            </a:r>
            <a:r>
              <a:rPr lang="es-AR" sz="1400" b="1" i="1" dirty="0" smtClean="0">
                <a:solidFill>
                  <a:schemeClr val="bg1"/>
                </a:solidFill>
                <a:latin typeface="Arial Narrow" panose="020B0606020202030204" pitchFamily="34" charset="0"/>
              </a:rPr>
              <a:t>; </a:t>
            </a:r>
            <a:r>
              <a:rPr lang="es-AR" sz="1400" b="1" dirty="0" err="1" smtClean="0">
                <a:solidFill>
                  <a:schemeClr val="bg1"/>
                </a:solidFill>
                <a:latin typeface="Arial Narrow" panose="020B0606020202030204" pitchFamily="34" charset="0"/>
              </a:rPr>
              <a:t>Yacaratiá</a:t>
            </a:r>
            <a:r>
              <a:rPr lang="es-AR" sz="1400" b="1" dirty="0" smtClean="0">
                <a:solidFill>
                  <a:schemeClr val="bg1"/>
                </a:solidFill>
                <a:latin typeface="Arial Narrow" panose="020B0606020202030204" pitchFamily="34" charset="0"/>
              </a:rPr>
              <a:t> </a:t>
            </a:r>
            <a:r>
              <a:rPr lang="es-AR" sz="1400" b="1" i="1" dirty="0" err="1" smtClean="0">
                <a:solidFill>
                  <a:schemeClr val="bg1"/>
                </a:solidFill>
                <a:latin typeface="Arial Narrow" panose="020B0606020202030204" pitchFamily="34" charset="0"/>
              </a:rPr>
              <a:t>Jacaratia</a:t>
            </a:r>
            <a:r>
              <a:rPr lang="es-AR" sz="1400" b="1" i="1" dirty="0" smtClean="0">
                <a:solidFill>
                  <a:schemeClr val="bg1"/>
                </a:solidFill>
                <a:latin typeface="Arial Narrow" panose="020B0606020202030204" pitchFamily="34" charset="0"/>
              </a:rPr>
              <a:t> </a:t>
            </a:r>
            <a:r>
              <a:rPr lang="es-AR" sz="1400" b="1" i="1" dirty="0" err="1" smtClean="0">
                <a:solidFill>
                  <a:schemeClr val="bg1"/>
                </a:solidFill>
                <a:latin typeface="Arial Narrow" panose="020B0606020202030204" pitchFamily="34" charset="0"/>
              </a:rPr>
              <a:t>spinosa</a:t>
            </a:r>
            <a:r>
              <a:rPr lang="es-AR" sz="1400" b="1" i="1" dirty="0" smtClean="0">
                <a:solidFill>
                  <a:schemeClr val="bg1"/>
                </a:solidFill>
                <a:latin typeface="Arial Narrow" panose="020B0606020202030204" pitchFamily="34" charset="0"/>
              </a:rPr>
              <a:t>; </a:t>
            </a:r>
            <a:r>
              <a:rPr lang="es-AR" sz="1400" b="1" dirty="0" err="1" smtClean="0">
                <a:solidFill>
                  <a:schemeClr val="bg1"/>
                </a:solidFill>
                <a:latin typeface="Arial Narrow" panose="020B0606020202030204" pitchFamily="34" charset="0"/>
              </a:rPr>
              <a:t>Cerella</a:t>
            </a:r>
            <a:r>
              <a:rPr lang="es-AR" sz="1400" b="1" dirty="0" smtClean="0">
                <a:solidFill>
                  <a:schemeClr val="bg1"/>
                </a:solidFill>
                <a:latin typeface="Arial Narrow" panose="020B0606020202030204" pitchFamily="34" charset="0"/>
              </a:rPr>
              <a:t> </a:t>
            </a:r>
            <a:r>
              <a:rPr lang="es-AR" sz="1400" b="1" i="1" dirty="0" smtClean="0">
                <a:solidFill>
                  <a:schemeClr val="bg1"/>
                </a:solidFill>
                <a:latin typeface="Arial Narrow" panose="020B0606020202030204" pitchFamily="34" charset="0"/>
              </a:rPr>
              <a:t>Eugenia </a:t>
            </a:r>
            <a:r>
              <a:rPr lang="es-AR" sz="1400" b="1" i="1" dirty="0" err="1" smtClean="0">
                <a:solidFill>
                  <a:schemeClr val="bg1"/>
                </a:solidFill>
                <a:latin typeface="Arial Narrow" panose="020B0606020202030204" pitchFamily="34" charset="0"/>
              </a:rPr>
              <a:t>involucrata</a:t>
            </a:r>
            <a:r>
              <a:rPr lang="es-AR" sz="1400" b="1" i="1" dirty="0" smtClean="0">
                <a:solidFill>
                  <a:schemeClr val="bg1"/>
                </a:solidFill>
                <a:latin typeface="Arial Narrow" panose="020B0606020202030204" pitchFamily="34" charset="0"/>
              </a:rPr>
              <a:t>; </a:t>
            </a:r>
          </a:p>
          <a:p>
            <a:pPr algn="r"/>
            <a:r>
              <a:rPr lang="es-AR" sz="1400" b="1" dirty="0" err="1" smtClean="0">
                <a:solidFill>
                  <a:schemeClr val="bg1"/>
                </a:solidFill>
                <a:latin typeface="Arial Narrow" panose="020B0606020202030204" pitchFamily="34" charset="0"/>
              </a:rPr>
              <a:t>Guaporití</a:t>
            </a:r>
            <a:r>
              <a:rPr lang="es-AR" sz="1400" b="1" i="1" dirty="0" smtClean="0">
                <a:solidFill>
                  <a:schemeClr val="bg1"/>
                </a:solidFill>
                <a:latin typeface="Arial Narrow" panose="020B0606020202030204" pitchFamily="34" charset="0"/>
              </a:rPr>
              <a:t> </a:t>
            </a:r>
            <a:r>
              <a:rPr lang="es-AR" sz="1400" b="1" i="1" dirty="0" err="1" smtClean="0">
                <a:solidFill>
                  <a:schemeClr val="bg1"/>
                </a:solidFill>
                <a:latin typeface="Arial Narrow" panose="020B0606020202030204" pitchFamily="34" charset="0"/>
              </a:rPr>
              <a:t>Plinia</a:t>
            </a:r>
            <a:r>
              <a:rPr lang="es-AR" sz="1400" b="1" i="1" dirty="0" smtClean="0">
                <a:solidFill>
                  <a:schemeClr val="bg1"/>
                </a:solidFill>
                <a:latin typeface="Arial Narrow" panose="020B0606020202030204" pitchFamily="34" charset="0"/>
              </a:rPr>
              <a:t> </a:t>
            </a:r>
            <a:r>
              <a:rPr lang="es-AR" sz="1400" b="1" i="1" dirty="0" err="1" smtClean="0">
                <a:solidFill>
                  <a:schemeClr val="bg1"/>
                </a:solidFill>
                <a:latin typeface="Arial Narrow" panose="020B0606020202030204" pitchFamily="34" charset="0"/>
              </a:rPr>
              <a:t>rivularis</a:t>
            </a:r>
            <a:r>
              <a:rPr lang="es-AR" sz="1400" b="1" i="1" dirty="0" smtClean="0">
                <a:solidFill>
                  <a:schemeClr val="bg1"/>
                </a:solidFill>
                <a:latin typeface="Arial Narrow" panose="020B0606020202030204" pitchFamily="34" charset="0"/>
              </a:rPr>
              <a:t>; </a:t>
            </a:r>
            <a:r>
              <a:rPr lang="es-AR" sz="1400" b="1" dirty="0" smtClean="0">
                <a:solidFill>
                  <a:schemeClr val="bg1"/>
                </a:solidFill>
                <a:latin typeface="Arial Narrow" panose="020B0606020202030204" pitchFamily="34" charset="0"/>
              </a:rPr>
              <a:t>Caraguatá</a:t>
            </a:r>
            <a:r>
              <a:rPr lang="es-AR" sz="1400" b="1" i="1" dirty="0" smtClean="0">
                <a:solidFill>
                  <a:schemeClr val="bg1"/>
                </a:solidFill>
                <a:latin typeface="Arial Narrow" panose="020B0606020202030204" pitchFamily="34" charset="0"/>
              </a:rPr>
              <a:t> </a:t>
            </a:r>
            <a:r>
              <a:rPr lang="es-AR" sz="1400" b="1" i="1" dirty="0" err="1" smtClean="0">
                <a:solidFill>
                  <a:schemeClr val="bg1"/>
                </a:solidFill>
                <a:latin typeface="Arial Narrow" panose="020B0606020202030204" pitchFamily="34" charset="0"/>
              </a:rPr>
              <a:t>Bromelia</a:t>
            </a:r>
            <a:r>
              <a:rPr lang="es-AR" sz="1400" b="1" i="1" dirty="0" smtClean="0">
                <a:solidFill>
                  <a:schemeClr val="bg1"/>
                </a:solidFill>
                <a:latin typeface="Arial Narrow" panose="020B0606020202030204" pitchFamily="34" charset="0"/>
              </a:rPr>
              <a:t> </a:t>
            </a:r>
            <a:r>
              <a:rPr lang="es-AR" sz="1400" b="1" i="1" dirty="0" err="1" smtClean="0">
                <a:solidFill>
                  <a:schemeClr val="bg1"/>
                </a:solidFill>
                <a:latin typeface="Arial Narrow" panose="020B0606020202030204" pitchFamily="34" charset="0"/>
              </a:rPr>
              <a:t>balansae</a:t>
            </a:r>
            <a:r>
              <a:rPr lang="es-AR" sz="1400" b="1" i="1" dirty="0" smtClean="0">
                <a:solidFill>
                  <a:schemeClr val="bg1"/>
                </a:solidFill>
                <a:latin typeface="Arial Narrow" panose="020B0606020202030204" pitchFamily="34" charset="0"/>
              </a:rPr>
              <a:t>; </a:t>
            </a:r>
            <a:r>
              <a:rPr lang="es-AR" sz="1400" b="1" dirty="0" err="1" smtClean="0">
                <a:solidFill>
                  <a:schemeClr val="bg1"/>
                </a:solidFill>
                <a:latin typeface="Arial Narrow" panose="020B0606020202030204" pitchFamily="34" charset="0"/>
              </a:rPr>
              <a:t>Jaboticaba</a:t>
            </a:r>
            <a:r>
              <a:rPr lang="es-AR" sz="1400" b="1" i="1" dirty="0" smtClean="0">
                <a:solidFill>
                  <a:schemeClr val="bg1"/>
                </a:solidFill>
                <a:latin typeface="Arial Narrow" panose="020B0606020202030204" pitchFamily="34" charset="0"/>
              </a:rPr>
              <a:t> </a:t>
            </a:r>
            <a:r>
              <a:rPr lang="es-AR" sz="1400" b="1" i="1" dirty="0" err="1" smtClean="0">
                <a:solidFill>
                  <a:schemeClr val="bg1"/>
                </a:solidFill>
                <a:latin typeface="Arial Narrow" panose="020B0606020202030204" pitchFamily="34" charset="0"/>
              </a:rPr>
              <a:t>Plinia</a:t>
            </a:r>
            <a:r>
              <a:rPr lang="es-AR" sz="1400" b="1" i="1" dirty="0" smtClean="0">
                <a:solidFill>
                  <a:schemeClr val="bg1"/>
                </a:solidFill>
                <a:latin typeface="Arial Narrow" panose="020B0606020202030204" pitchFamily="34" charset="0"/>
              </a:rPr>
              <a:t> </a:t>
            </a:r>
            <a:r>
              <a:rPr lang="es-AR" sz="1400" b="1" i="1" dirty="0" err="1" smtClean="0">
                <a:solidFill>
                  <a:schemeClr val="bg1"/>
                </a:solidFill>
                <a:latin typeface="Arial Narrow" panose="020B0606020202030204" pitchFamily="34" charset="0"/>
              </a:rPr>
              <a:t>trunciflora</a:t>
            </a:r>
            <a:r>
              <a:rPr lang="es-AR" sz="1400" b="1" i="1" dirty="0" smtClean="0">
                <a:solidFill>
                  <a:schemeClr val="bg1"/>
                </a:solidFill>
                <a:latin typeface="Arial Narrow" panose="020B0606020202030204" pitchFamily="34" charset="0"/>
              </a:rPr>
              <a:t>)</a:t>
            </a:r>
          </a:p>
          <a:p>
            <a:endParaRPr lang="es-AR" sz="2000" b="1" dirty="0" smtClean="0">
              <a:latin typeface="Arial Narrow" panose="020B0606020202030204" pitchFamily="34" charset="0"/>
            </a:endParaRPr>
          </a:p>
          <a:p>
            <a:r>
              <a:rPr lang="es-AR" b="1" dirty="0" smtClean="0">
                <a:latin typeface="Arial Narrow" panose="020B0606020202030204" pitchFamily="34" charset="0"/>
              </a:rPr>
              <a:t>RELEVAMIENTOS DE CAMPO </a:t>
            </a:r>
            <a:r>
              <a:rPr lang="es-AR" b="1" dirty="0">
                <a:latin typeface="Arial Narrow" panose="020B0606020202030204" pitchFamily="34" charset="0"/>
              </a:rPr>
              <a:t>– </a:t>
            </a:r>
            <a:r>
              <a:rPr lang="es-AR" b="1" dirty="0" smtClean="0">
                <a:latin typeface="Arial Narrow" panose="020B0606020202030204" pitchFamily="34" charset="0"/>
              </a:rPr>
              <a:t>CAPACITACIONES - PROTOCOLO DE USB – ENRIQUECIMIENTO DEL MONTE – ESQUEMA ASOCIATIVO – DESARROLLO DE PRODUCTOS – REGISTROS – MANUAL BPM - (PROX. PLAN DE MANEJO LBN)</a:t>
            </a:r>
            <a:endParaRPr lang="es-AR" b="1" dirty="0">
              <a:latin typeface="Arial Narrow" panose="020B0606020202030204" pitchFamily="34" charset="0"/>
            </a:endParaRPr>
          </a:p>
          <a:p>
            <a:r>
              <a:rPr lang="es-AR" sz="2400" b="1" dirty="0" smtClean="0">
                <a:latin typeface="Arial Narrow" panose="020B0606020202030204" pitchFamily="34" charset="0"/>
              </a:rPr>
              <a:t>	</a:t>
            </a:r>
            <a:endParaRPr lang="es-AR" sz="2000" b="1" dirty="0" smtClean="0">
              <a:latin typeface="Arial Narrow" panose="020B060602020203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4708741"/>
            <a:ext cx="3799152" cy="253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1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9156" y="2895199"/>
            <a:ext cx="3418988" cy="2478017"/>
          </a:xfrm>
          <a:prstGeom prst="rect">
            <a:avLst/>
          </a:prstGeom>
        </p:spPr>
      </p:pic>
      <p:pic>
        <p:nvPicPr>
          <p:cNvPr id="1028" name="Picture 4" descr="C:\Users\Marina\Desktop\dul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4941168"/>
            <a:ext cx="3565788" cy="238105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arina\Desktop\vinag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2894936"/>
            <a:ext cx="3375411" cy="2425827"/>
          </a:xfrm>
          <a:prstGeom prst="rect">
            <a:avLst/>
          </a:prstGeom>
          <a:noFill/>
          <a:extLst>
            <a:ext uri="{909E8E84-426E-40DD-AFC4-6F175D3DCCD1}">
              <a14:hiddenFill xmlns:a14="http://schemas.microsoft.com/office/drawing/2010/main">
                <a:solidFill>
                  <a:srgbClr val="FFFFFF"/>
                </a:solidFill>
              </a14:hiddenFill>
            </a:ext>
          </a:extLst>
        </p:spPr>
      </p:pic>
      <p:pic>
        <p:nvPicPr>
          <p:cNvPr id="19" name="1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V="1">
            <a:off x="-1758894" y="4082882"/>
            <a:ext cx="5430607" cy="3054717"/>
          </a:xfrm>
          <a:prstGeom prst="rect">
            <a:avLst/>
          </a:prstGeom>
        </p:spPr>
      </p:pic>
    </p:spTree>
    <p:extLst>
      <p:ext uri="{BB962C8B-B14F-4D97-AF65-F5344CB8AC3E}">
        <p14:creationId xmlns:p14="http://schemas.microsoft.com/office/powerpoint/2010/main" val="1628089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634481"/>
            <a:ext cx="7772400" cy="1470025"/>
          </a:xfrm>
        </p:spPr>
        <p:txBody>
          <a:bodyPr/>
          <a:lstStyle/>
          <a:p>
            <a:endParaRPr lang="es-AR" dirty="0"/>
          </a:p>
        </p:txBody>
      </p:sp>
      <p:sp>
        <p:nvSpPr>
          <p:cNvPr id="3" name="2 Subtítulo"/>
          <p:cNvSpPr>
            <a:spLocks noGrp="1"/>
          </p:cNvSpPr>
          <p:nvPr>
            <p:ph type="subTitle" idx="1"/>
          </p:nvPr>
        </p:nvSpPr>
        <p:spPr>
          <a:xfrm>
            <a:off x="1371600" y="4390256"/>
            <a:ext cx="6400800" cy="1752600"/>
          </a:xfrm>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1" y="476672"/>
            <a:ext cx="8304562" cy="2277547"/>
          </a:xfrm>
          <a:prstGeom prst="rect">
            <a:avLst/>
          </a:prstGeom>
          <a:noFill/>
        </p:spPr>
        <p:txBody>
          <a:bodyPr wrap="square" rtlCol="0">
            <a:spAutoFit/>
          </a:bodyPr>
          <a:lstStyle/>
          <a:p>
            <a:r>
              <a:rPr lang="es-AR" sz="2400" b="1" dirty="0" smtClean="0">
                <a:latin typeface="Arial Narrow" panose="020B0606020202030204" pitchFamily="34" charset="0"/>
              </a:rPr>
              <a:t>HONGOS SILVESTRES COMESTIBLES</a:t>
            </a:r>
          </a:p>
          <a:p>
            <a:pPr algn="r"/>
            <a:r>
              <a:rPr lang="es-AR" sz="2000" b="1" i="1" dirty="0" smtClean="0">
                <a:solidFill>
                  <a:schemeClr val="bg1"/>
                </a:solidFill>
                <a:latin typeface="Arial Narrow" panose="020B0606020202030204" pitchFamily="34" charset="0"/>
                <a:cs typeface="Arial" panose="020B0604020202020204" pitchFamily="34" charset="0"/>
              </a:rPr>
              <a:t>(</a:t>
            </a:r>
            <a:r>
              <a:rPr lang="es-AR" sz="2000" b="1" i="1" dirty="0" err="1" smtClean="0">
                <a:solidFill>
                  <a:schemeClr val="bg1"/>
                </a:solidFill>
                <a:latin typeface="Arial Narrow" panose="020B0606020202030204" pitchFamily="34" charset="0"/>
                <a:cs typeface="Arial" panose="020B0604020202020204" pitchFamily="34" charset="0"/>
              </a:rPr>
              <a:t>Poliporus</a:t>
            </a:r>
            <a:r>
              <a:rPr lang="es-AR" sz="2000" b="1" i="1" dirty="0" smtClean="0">
                <a:solidFill>
                  <a:schemeClr val="bg1"/>
                </a:solidFill>
                <a:latin typeface="Arial Narrow" panose="020B0606020202030204" pitchFamily="34" charset="0"/>
                <a:cs typeface="Arial" panose="020B0604020202020204" pitchFamily="34" charset="0"/>
              </a:rPr>
              <a:t> </a:t>
            </a:r>
            <a:r>
              <a:rPr lang="es-AR" sz="2000" b="1" i="1" dirty="0" err="1">
                <a:solidFill>
                  <a:schemeClr val="bg1"/>
                </a:solidFill>
                <a:latin typeface="Arial Narrow" panose="020B0606020202030204" pitchFamily="34" charset="0"/>
                <a:cs typeface="Arial" panose="020B0604020202020204" pitchFamily="34" charset="0"/>
              </a:rPr>
              <a:t>sp</a:t>
            </a:r>
            <a:r>
              <a:rPr lang="es-AR" sz="2000" b="1" i="1" dirty="0">
                <a:solidFill>
                  <a:schemeClr val="bg1"/>
                </a:solidFill>
                <a:latin typeface="Arial Narrow" panose="020B0606020202030204" pitchFamily="34" charset="0"/>
                <a:cs typeface="Arial" panose="020B0604020202020204" pitchFamily="34" charset="0"/>
              </a:rPr>
              <a:t>., </a:t>
            </a:r>
            <a:r>
              <a:rPr lang="es-AR" sz="2000" b="1" i="1" dirty="0" err="1">
                <a:solidFill>
                  <a:schemeClr val="bg1"/>
                </a:solidFill>
                <a:latin typeface="Arial Narrow" panose="020B0606020202030204" pitchFamily="34" charset="0"/>
                <a:cs typeface="Arial" panose="020B0604020202020204" pitchFamily="34" charset="0"/>
              </a:rPr>
              <a:t>Macrolepiota</a:t>
            </a:r>
            <a:r>
              <a:rPr lang="es-AR" sz="2000" b="1" i="1" dirty="0">
                <a:solidFill>
                  <a:schemeClr val="bg1"/>
                </a:solidFill>
                <a:latin typeface="Arial Narrow" panose="020B0606020202030204" pitchFamily="34" charset="0"/>
                <a:cs typeface="Arial" panose="020B0604020202020204" pitchFamily="34" charset="0"/>
              </a:rPr>
              <a:t> </a:t>
            </a:r>
            <a:r>
              <a:rPr lang="es-AR" sz="2000" b="1" i="1" dirty="0" err="1">
                <a:solidFill>
                  <a:schemeClr val="bg1"/>
                </a:solidFill>
                <a:latin typeface="Arial Narrow" panose="020B0606020202030204" pitchFamily="34" charset="0"/>
                <a:cs typeface="Arial" panose="020B0604020202020204" pitchFamily="34" charset="0"/>
              </a:rPr>
              <a:t>sp</a:t>
            </a:r>
            <a:r>
              <a:rPr lang="es-AR" sz="2000" b="1" i="1" dirty="0">
                <a:solidFill>
                  <a:schemeClr val="bg1"/>
                </a:solidFill>
                <a:latin typeface="Arial Narrow" panose="020B0606020202030204" pitchFamily="34" charset="0"/>
                <a:cs typeface="Arial" panose="020B0604020202020204" pitchFamily="34" charset="0"/>
              </a:rPr>
              <a:t>., </a:t>
            </a:r>
            <a:r>
              <a:rPr lang="es-AR" sz="2000" b="1" i="1" dirty="0" err="1">
                <a:solidFill>
                  <a:schemeClr val="bg1"/>
                </a:solidFill>
                <a:latin typeface="Arial Narrow" panose="020B0606020202030204" pitchFamily="34" charset="0"/>
                <a:cs typeface="Arial" panose="020B0604020202020204" pitchFamily="34" charset="0"/>
              </a:rPr>
              <a:t>Auricularia</a:t>
            </a:r>
            <a:r>
              <a:rPr lang="es-AR" sz="2000" b="1" i="1" dirty="0">
                <a:solidFill>
                  <a:schemeClr val="bg1"/>
                </a:solidFill>
                <a:latin typeface="Arial Narrow" panose="020B0606020202030204" pitchFamily="34" charset="0"/>
                <a:cs typeface="Arial" panose="020B0604020202020204" pitchFamily="34" charset="0"/>
              </a:rPr>
              <a:t> </a:t>
            </a:r>
            <a:r>
              <a:rPr lang="es-AR" sz="2000" b="1" i="1" dirty="0" err="1" smtClean="0">
                <a:solidFill>
                  <a:schemeClr val="bg1"/>
                </a:solidFill>
                <a:latin typeface="Arial Narrow" panose="020B0606020202030204" pitchFamily="34" charset="0"/>
                <a:cs typeface="Arial" panose="020B0604020202020204" pitchFamily="34" charset="0"/>
              </a:rPr>
              <a:t>fuscosuccinea</a:t>
            </a:r>
            <a:r>
              <a:rPr lang="es-AR" sz="2000" b="1" i="1" dirty="0" smtClean="0">
                <a:solidFill>
                  <a:schemeClr val="bg1"/>
                </a:solidFill>
                <a:latin typeface="Arial Narrow" panose="020B0606020202030204" pitchFamily="34" charset="0"/>
                <a:cs typeface="Arial" panose="020B0604020202020204" pitchFamily="34" charset="0"/>
              </a:rPr>
              <a:t>)</a:t>
            </a:r>
          </a:p>
          <a:p>
            <a:endParaRPr lang="es-AR" sz="2400" b="1" dirty="0">
              <a:latin typeface="Arial Narrow" panose="020B0606020202030204" pitchFamily="34" charset="0"/>
            </a:endParaRPr>
          </a:p>
          <a:p>
            <a:r>
              <a:rPr lang="es-AR" b="1" dirty="0" smtClean="0">
                <a:latin typeface="Arial Narrow" panose="020B0606020202030204" pitchFamily="34" charset="0"/>
              </a:rPr>
              <a:t>RELEVAMIENTO – IDENTIFICACIÓN – CAPACITACIÓN – CARACTERIZACIÓN PARA INCLUSIÓN AL CAA </a:t>
            </a:r>
            <a:r>
              <a:rPr lang="es-AR" b="1" dirty="0">
                <a:latin typeface="Arial Narrow" panose="020B0606020202030204" pitchFamily="34" charset="0"/>
              </a:rPr>
              <a:t>– PROTOCOLO DE USB </a:t>
            </a:r>
            <a:r>
              <a:rPr lang="es-AR" b="1" dirty="0" smtClean="0">
                <a:latin typeface="Arial Narrow" panose="020B0606020202030204" pitchFamily="34" charset="0"/>
              </a:rPr>
              <a:t>- (PROX. DESARROLLO DE PRODUCTO, REGISTRO, COMERCIALIZACIÓN SOSTENIDA, PLAN DE MANEJO LBN)</a:t>
            </a:r>
          </a:p>
          <a:p>
            <a:endParaRPr lang="es-AR" sz="2000" b="1" dirty="0" smtClean="0">
              <a:latin typeface="Arial Narrow" panose="020B0606020202030204" pitchFamily="34" charset="0"/>
            </a:endParaRPr>
          </a:p>
        </p:txBody>
      </p:sp>
      <p:sp>
        <p:nvSpPr>
          <p:cNvPr id="6" name="Rectangle 7"/>
          <p:cNvSpPr>
            <a:spLocks noChangeArrowheads="1"/>
          </p:cNvSpPr>
          <p:nvPr/>
        </p:nvSpPr>
        <p:spPr bwMode="auto">
          <a:xfrm>
            <a:off x="0" y="5774780"/>
            <a:ext cx="4732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altLang="es-AR" sz="900" b="1" i="0" u="none" strike="noStrike" cap="none" normalizeH="0" baseline="0" dirty="0" smtClean="0">
                <a:ln>
                  <a:noFill/>
                </a:ln>
                <a:solidFill>
                  <a:srgbClr val="4F81BD"/>
                </a:solidFill>
                <a:effectLst/>
                <a:latin typeface="Arial" pitchFamily="34" charset="0"/>
                <a:ea typeface="Calibri" pitchFamily="34" charset="0"/>
                <a:cs typeface="Arial" pitchFamily="34" charset="0"/>
              </a:rPr>
              <a:t>         </a:t>
            </a:r>
            <a:endParaRPr kumimoji="0" lang="es-AR" altLang="es-A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895" y="2590851"/>
            <a:ext cx="4751105" cy="2672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42" y="2590851"/>
            <a:ext cx="4786926" cy="269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20" y="4861973"/>
            <a:ext cx="4522083" cy="339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3563" y="4862259"/>
            <a:ext cx="4751436" cy="258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987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dirty="0"/>
          </a:p>
        </p:txBody>
      </p:sp>
      <p:sp>
        <p:nvSpPr>
          <p:cNvPr id="3" name="2 Subtítulo"/>
          <p:cNvSpPr>
            <a:spLocks noGrp="1"/>
          </p:cNvSpPr>
          <p:nvPr>
            <p:ph type="subTitle" idx="1"/>
          </p:nvPr>
        </p:nvSpPr>
        <p:spPr/>
        <p:txBody>
          <a:bodyPr/>
          <a:lstStyle/>
          <a:p>
            <a:endParaRPr lang="es-AR"/>
          </a:p>
        </p:txBody>
      </p:sp>
      <p:pic>
        <p:nvPicPr>
          <p:cNvPr id="4" name="Shape 163"/>
          <p:cNvPicPr preferRelativeResize="0"/>
          <p:nvPr/>
        </p:nvPicPr>
        <p:blipFill rotWithShape="1">
          <a:blip r:embed="rId2" cstate="email">
            <a:alphaModFix/>
          </a:blip>
          <a:srcRect/>
          <a:stretch/>
        </p:blipFill>
        <p:spPr>
          <a:xfrm>
            <a:off x="-1" y="0"/>
            <a:ext cx="9165000" cy="6858000"/>
          </a:xfrm>
          <a:prstGeom prst="rect">
            <a:avLst/>
          </a:prstGeom>
          <a:noFill/>
          <a:ln>
            <a:noFill/>
          </a:ln>
        </p:spPr>
      </p:pic>
      <p:sp>
        <p:nvSpPr>
          <p:cNvPr id="5" name="4 CuadroTexto"/>
          <p:cNvSpPr txBox="1"/>
          <p:nvPr/>
        </p:nvSpPr>
        <p:spPr>
          <a:xfrm>
            <a:off x="515911" y="476672"/>
            <a:ext cx="8304562" cy="3908762"/>
          </a:xfrm>
          <a:prstGeom prst="rect">
            <a:avLst/>
          </a:prstGeom>
          <a:noFill/>
        </p:spPr>
        <p:txBody>
          <a:bodyPr wrap="square" rtlCol="0">
            <a:spAutoFit/>
          </a:bodyPr>
          <a:lstStyle/>
          <a:p>
            <a:r>
              <a:rPr lang="es-AR" sz="2400" b="1" dirty="0" smtClean="0">
                <a:latin typeface="Arial Narrow" panose="020B0606020202030204" pitchFamily="34" charset="0"/>
              </a:rPr>
              <a:t>ORQUÍDEAS NATIVAS</a:t>
            </a:r>
          </a:p>
          <a:p>
            <a:pPr algn="r"/>
            <a:r>
              <a:rPr lang="es-AR" sz="1600" b="1" i="1" dirty="0" smtClean="0">
                <a:solidFill>
                  <a:schemeClr val="bg1"/>
                </a:solidFill>
                <a:latin typeface="Arial Narrow" panose="020B0606020202030204" pitchFamily="34" charset="0"/>
              </a:rPr>
              <a:t>(</a:t>
            </a:r>
            <a:r>
              <a:rPr lang="es-AR" sz="1600" b="1" i="1" dirty="0" err="1" smtClean="0">
                <a:solidFill>
                  <a:schemeClr val="bg1"/>
                </a:solidFill>
                <a:latin typeface="Arial Narrow" panose="020B0606020202030204" pitchFamily="34" charset="0"/>
              </a:rPr>
              <a:t>Brassavola</a:t>
            </a:r>
            <a:r>
              <a:rPr lang="es-AR" sz="1600" b="1" i="1" dirty="0" smtClean="0">
                <a:solidFill>
                  <a:schemeClr val="bg1"/>
                </a:solidFill>
                <a:latin typeface="Arial Narrow" panose="020B0606020202030204" pitchFamily="34" charset="0"/>
              </a:rPr>
              <a:t> </a:t>
            </a:r>
            <a:r>
              <a:rPr lang="es-AR" sz="1600" b="1" i="1" dirty="0" err="1">
                <a:solidFill>
                  <a:schemeClr val="bg1"/>
                </a:solidFill>
                <a:latin typeface="Arial Narrow" panose="020B0606020202030204" pitchFamily="34" charset="0"/>
              </a:rPr>
              <a:t>tuberculata</a:t>
            </a:r>
            <a:r>
              <a:rPr lang="es-AR" sz="1600" b="1" i="1" dirty="0">
                <a:solidFill>
                  <a:schemeClr val="bg1"/>
                </a:solidFill>
                <a:latin typeface="Arial Narrow" panose="020B0606020202030204" pitchFamily="34" charset="0"/>
              </a:rPr>
              <a:t>, </a:t>
            </a:r>
            <a:r>
              <a:rPr lang="es-AR" sz="1600" b="1" i="1" dirty="0" err="1">
                <a:solidFill>
                  <a:schemeClr val="bg1"/>
                </a:solidFill>
                <a:latin typeface="Arial Narrow" panose="020B0606020202030204" pitchFamily="34" charset="0"/>
              </a:rPr>
              <a:t>Cattleya</a:t>
            </a:r>
            <a:r>
              <a:rPr lang="es-AR" sz="1600" b="1" i="1" dirty="0">
                <a:solidFill>
                  <a:schemeClr val="bg1"/>
                </a:solidFill>
                <a:latin typeface="Arial Narrow" panose="020B0606020202030204" pitchFamily="34" charset="0"/>
              </a:rPr>
              <a:t> </a:t>
            </a:r>
            <a:r>
              <a:rPr lang="es-AR" sz="1600" b="1" i="1" dirty="0" err="1">
                <a:solidFill>
                  <a:schemeClr val="bg1"/>
                </a:solidFill>
                <a:latin typeface="Arial Narrow" panose="020B0606020202030204" pitchFamily="34" charset="0"/>
              </a:rPr>
              <a:t>cernua</a:t>
            </a:r>
            <a:r>
              <a:rPr lang="es-AR" sz="1600" b="1" i="1" dirty="0">
                <a:solidFill>
                  <a:schemeClr val="bg1"/>
                </a:solidFill>
                <a:latin typeface="Arial Narrow" panose="020B0606020202030204" pitchFamily="34" charset="0"/>
              </a:rPr>
              <a:t>, </a:t>
            </a:r>
            <a:r>
              <a:rPr lang="es-AR" sz="1600" b="1" i="1" dirty="0" err="1">
                <a:solidFill>
                  <a:schemeClr val="bg1"/>
                </a:solidFill>
                <a:latin typeface="Arial Narrow" panose="020B0606020202030204" pitchFamily="34" charset="0"/>
              </a:rPr>
              <a:t>Leptotes</a:t>
            </a:r>
            <a:r>
              <a:rPr lang="es-AR" sz="1600" b="1" i="1" dirty="0">
                <a:solidFill>
                  <a:schemeClr val="bg1"/>
                </a:solidFill>
                <a:latin typeface="Arial Narrow" panose="020B0606020202030204" pitchFamily="34" charset="0"/>
              </a:rPr>
              <a:t> unicolor, </a:t>
            </a:r>
            <a:r>
              <a:rPr lang="es-AR" sz="1600" b="1" i="1" dirty="0" err="1">
                <a:solidFill>
                  <a:schemeClr val="bg1"/>
                </a:solidFill>
                <a:latin typeface="Arial Narrow" panose="020B0606020202030204" pitchFamily="34" charset="0"/>
              </a:rPr>
              <a:t>Rodriguesia</a:t>
            </a:r>
            <a:r>
              <a:rPr lang="es-AR" sz="1600" b="1" i="1" dirty="0">
                <a:solidFill>
                  <a:schemeClr val="bg1"/>
                </a:solidFill>
                <a:latin typeface="Arial Narrow" panose="020B0606020202030204" pitchFamily="34" charset="0"/>
              </a:rPr>
              <a:t> decora, </a:t>
            </a:r>
            <a:endParaRPr lang="es-AR" sz="1600" b="1" i="1" dirty="0" smtClean="0">
              <a:solidFill>
                <a:schemeClr val="bg1"/>
              </a:solidFill>
              <a:latin typeface="Arial Narrow" panose="020B0606020202030204" pitchFamily="34" charset="0"/>
            </a:endParaRPr>
          </a:p>
          <a:p>
            <a:pPr algn="r"/>
            <a:r>
              <a:rPr lang="es-AR" sz="1600" b="1" i="1" dirty="0" err="1" smtClean="0">
                <a:solidFill>
                  <a:schemeClr val="bg1"/>
                </a:solidFill>
                <a:latin typeface="Arial Narrow" panose="020B0606020202030204" pitchFamily="34" charset="0"/>
              </a:rPr>
              <a:t>Warmingia</a:t>
            </a:r>
            <a:r>
              <a:rPr lang="es-AR" sz="1600" b="1" i="1" dirty="0" smtClean="0">
                <a:solidFill>
                  <a:schemeClr val="bg1"/>
                </a:solidFill>
                <a:latin typeface="Arial Narrow" panose="020B0606020202030204" pitchFamily="34" charset="0"/>
              </a:rPr>
              <a:t> </a:t>
            </a:r>
            <a:r>
              <a:rPr lang="es-AR" sz="1600" b="1" i="1" dirty="0" err="1" smtClean="0">
                <a:solidFill>
                  <a:schemeClr val="bg1"/>
                </a:solidFill>
                <a:latin typeface="Arial Narrow" panose="020B0606020202030204" pitchFamily="34" charset="0"/>
              </a:rPr>
              <a:t>eugeni</a:t>
            </a:r>
            <a:r>
              <a:rPr lang="es-AR" sz="1600" b="1" i="1" dirty="0">
                <a:solidFill>
                  <a:schemeClr val="bg1"/>
                </a:solidFill>
                <a:latin typeface="Arial Narrow" panose="020B0606020202030204" pitchFamily="34" charset="0"/>
              </a:rPr>
              <a:t>, </a:t>
            </a:r>
            <a:r>
              <a:rPr lang="es-AR" sz="1600" b="1" i="1" dirty="0" err="1">
                <a:solidFill>
                  <a:schemeClr val="bg1"/>
                </a:solidFill>
                <a:latin typeface="Arial Narrow" panose="020B0606020202030204" pitchFamily="34" charset="0"/>
              </a:rPr>
              <a:t>Zygopetalum</a:t>
            </a:r>
            <a:r>
              <a:rPr lang="es-AR" sz="1600" b="1" i="1" dirty="0">
                <a:solidFill>
                  <a:schemeClr val="bg1"/>
                </a:solidFill>
                <a:latin typeface="Arial Narrow" panose="020B0606020202030204" pitchFamily="34" charset="0"/>
              </a:rPr>
              <a:t> </a:t>
            </a:r>
            <a:r>
              <a:rPr lang="es-AR" sz="1600" b="1" i="1" dirty="0" err="1">
                <a:solidFill>
                  <a:schemeClr val="bg1"/>
                </a:solidFill>
                <a:latin typeface="Arial Narrow" panose="020B0606020202030204" pitchFamily="34" charset="0"/>
              </a:rPr>
              <a:t>maxillare</a:t>
            </a:r>
            <a:r>
              <a:rPr lang="es-AR" sz="1600" b="1" i="1" dirty="0">
                <a:solidFill>
                  <a:schemeClr val="bg1"/>
                </a:solidFill>
                <a:latin typeface="Arial Narrow" panose="020B0606020202030204" pitchFamily="34" charset="0"/>
              </a:rPr>
              <a:t>, </a:t>
            </a:r>
            <a:r>
              <a:rPr lang="es-AR" sz="1600" b="1" i="1" dirty="0" err="1">
                <a:solidFill>
                  <a:schemeClr val="bg1"/>
                </a:solidFill>
                <a:latin typeface="Arial Narrow" panose="020B0606020202030204" pitchFamily="34" charset="0"/>
              </a:rPr>
              <a:t>Isabelia</a:t>
            </a:r>
            <a:r>
              <a:rPr lang="es-AR" sz="1600" b="1" i="1" dirty="0">
                <a:solidFill>
                  <a:schemeClr val="bg1"/>
                </a:solidFill>
                <a:latin typeface="Arial Narrow" panose="020B0606020202030204" pitchFamily="34" charset="0"/>
              </a:rPr>
              <a:t> </a:t>
            </a:r>
            <a:r>
              <a:rPr lang="es-AR" sz="1600" b="1" i="1" dirty="0" err="1">
                <a:solidFill>
                  <a:schemeClr val="bg1"/>
                </a:solidFill>
                <a:latin typeface="Arial Narrow" panose="020B0606020202030204" pitchFamily="34" charset="0"/>
              </a:rPr>
              <a:t>virginalis</a:t>
            </a:r>
            <a:r>
              <a:rPr lang="es-AR" sz="1600" b="1" i="1" dirty="0" smtClean="0">
                <a:solidFill>
                  <a:schemeClr val="bg1"/>
                </a:solidFill>
                <a:latin typeface="Arial Narrow" panose="020B0606020202030204" pitchFamily="34" charset="0"/>
              </a:rPr>
              <a:t>)</a:t>
            </a:r>
            <a:endParaRPr lang="es-AR" sz="1600" b="1" dirty="0">
              <a:latin typeface="Arial Narrow" panose="020B0606020202030204" pitchFamily="34" charset="0"/>
            </a:endParaRPr>
          </a:p>
          <a:p>
            <a:endParaRPr lang="es-AR" b="1" dirty="0">
              <a:latin typeface="Arial Narrow" panose="020B0606020202030204" pitchFamily="34" charset="0"/>
              <a:cs typeface="Arial" pitchFamily="34" charset="0"/>
            </a:endParaRPr>
          </a:p>
          <a:p>
            <a:r>
              <a:rPr lang="es-AR" b="1" dirty="0" smtClean="0">
                <a:latin typeface="Arial Narrow" panose="020B0606020202030204" pitchFamily="34" charset="0"/>
                <a:cs typeface="Arial" pitchFamily="34" charset="0"/>
              </a:rPr>
              <a:t>IDENTIFICACIÓN PARTICIPATIVA DE ESPECIES DE INTERÉS – CAPACITACIÓN E INTERCAMBIO DE CONOCIMIENTOS TÉCNICO ANCESTRALES </a:t>
            </a:r>
          </a:p>
          <a:p>
            <a:r>
              <a:rPr lang="es-AR" b="1" dirty="0" smtClean="0">
                <a:latin typeface="Arial Narrow" panose="020B0606020202030204" pitchFamily="34" charset="0"/>
                <a:cs typeface="Arial" pitchFamily="34" charset="0"/>
              </a:rPr>
              <a:t>(PROX. DESARROLLO DE PRODUCTO, ESQUEMA DE COMERCIALIZACIÓN, PLAN DE MANEJO LBN)</a:t>
            </a:r>
            <a:r>
              <a:rPr lang="es-AR" sz="2000" b="1" dirty="0" smtClean="0">
                <a:latin typeface="Arial Narrow" panose="020B0606020202030204" pitchFamily="34" charset="0"/>
                <a:cs typeface="Arial" pitchFamily="34" charset="0"/>
              </a:rPr>
              <a:t>  </a:t>
            </a:r>
            <a:endParaRPr lang="es-AR" sz="2000" b="1" dirty="0">
              <a:latin typeface="Arial Narrow" panose="020B0606020202030204" pitchFamily="34" charset="0"/>
              <a:cs typeface="Arial" pitchFamily="34" charset="0"/>
            </a:endParaRPr>
          </a:p>
          <a:p>
            <a:pPr marL="342900" indent="-342900">
              <a:buFont typeface="Arial" panose="020B0604020202020204" pitchFamily="34" charset="0"/>
              <a:buChar char="•"/>
            </a:pPr>
            <a:endParaRPr lang="es-AR" sz="2000" b="1" dirty="0">
              <a:latin typeface="Arial Narrow" panose="020B0606020202030204" pitchFamily="34" charset="0"/>
              <a:cs typeface="Arial" pitchFamily="34" charset="0"/>
            </a:endParaRPr>
          </a:p>
          <a:p>
            <a:pPr marL="800100" lvl="1" indent="-342900">
              <a:buFont typeface="Arial" panose="020B0604020202020204" pitchFamily="34" charset="0"/>
              <a:buChar char="•"/>
            </a:pPr>
            <a:endParaRPr lang="es-AR" sz="2000" b="1" dirty="0" smtClean="0">
              <a:latin typeface="Arial Narrow" panose="020B0606020202030204" pitchFamily="34" charset="0"/>
              <a:cs typeface="Arial" pitchFamily="34" charset="0"/>
            </a:endParaRPr>
          </a:p>
          <a:p>
            <a:endParaRPr lang="es-AR" sz="2000" b="1" dirty="0">
              <a:latin typeface="Arial Narrow" panose="020B0606020202030204" pitchFamily="34" charset="0"/>
              <a:cs typeface="Arial" pitchFamily="34" charset="0"/>
            </a:endParaRPr>
          </a:p>
          <a:p>
            <a:r>
              <a:rPr lang="es-AR" sz="2000" b="1" dirty="0" smtClean="0">
                <a:latin typeface="Arial Narrow" panose="020B0606020202030204" pitchFamily="34" charset="0"/>
                <a:cs typeface="Arial" pitchFamily="34" charset="0"/>
              </a:rPr>
              <a:t>	 </a:t>
            </a:r>
          </a:p>
          <a:p>
            <a:endParaRPr lang="es-AR" sz="2000" b="1" dirty="0" smtClean="0">
              <a:latin typeface="Arial Narrow" panose="020B0606020202030204" pitchFamily="34" charset="0"/>
            </a:endParaRPr>
          </a:p>
        </p:txBody>
      </p:sp>
      <p:sp>
        <p:nvSpPr>
          <p:cNvPr id="6" name="Rectangle 7"/>
          <p:cNvSpPr>
            <a:spLocks noChangeArrowheads="1"/>
          </p:cNvSpPr>
          <p:nvPr/>
        </p:nvSpPr>
        <p:spPr bwMode="auto">
          <a:xfrm>
            <a:off x="0" y="5270724"/>
            <a:ext cx="4732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altLang="es-AR" sz="900" b="1" i="0" u="none" strike="noStrike" cap="none" normalizeH="0" baseline="0" dirty="0" smtClean="0">
                <a:ln>
                  <a:noFill/>
                </a:ln>
                <a:solidFill>
                  <a:srgbClr val="4F81BD"/>
                </a:solidFill>
                <a:effectLst/>
                <a:latin typeface="Arial" pitchFamily="34" charset="0"/>
                <a:ea typeface="Calibri" pitchFamily="34" charset="0"/>
                <a:cs typeface="Arial" pitchFamily="34" charset="0"/>
              </a:rPr>
              <a:t>         </a:t>
            </a:r>
            <a:endParaRPr kumimoji="0" lang="es-AR" altLang="es-A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672" y="2909270"/>
            <a:ext cx="7019964" cy="3948730"/>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2909270"/>
            <a:ext cx="5264974" cy="394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421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2632</TotalTime>
  <Words>772</Words>
  <Application>Microsoft Office PowerPoint</Application>
  <PresentationFormat>Presentación en pantalla (4:3)</PresentationFormat>
  <Paragraphs>146</Paragraphs>
  <Slides>19</Slides>
  <Notes>0</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Tema de Office</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Marina</dc:creator>
  <cp:lastModifiedBy>Juan Manuel</cp:lastModifiedBy>
  <cp:revision>83</cp:revision>
  <dcterms:created xsi:type="dcterms:W3CDTF">2017-09-22T20:14:13Z</dcterms:created>
  <dcterms:modified xsi:type="dcterms:W3CDTF">2019-05-03T17:33:21Z</dcterms:modified>
</cp:coreProperties>
</file>